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8"/>
  </p:notesMasterIdLst>
  <p:sldIdLst>
    <p:sldId id="256" r:id="rId4"/>
    <p:sldId id="257" r:id="rId5"/>
    <p:sldId id="274" r:id="rId6"/>
    <p:sldId id="266" r:id="rId7"/>
    <p:sldId id="275" r:id="rId8"/>
    <p:sldId id="276" r:id="rId9"/>
    <p:sldId id="261" r:id="rId10"/>
    <p:sldId id="282" r:id="rId11"/>
    <p:sldId id="283" r:id="rId12"/>
    <p:sldId id="285" r:id="rId13"/>
    <p:sldId id="286" r:id="rId14"/>
    <p:sldId id="277" r:id="rId15"/>
    <p:sldId id="284"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0C4F"/>
    <a:srgbClr val="0D073E"/>
    <a:srgbClr val="21244F"/>
    <a:srgbClr val="0905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5755"/>
  </p:normalViewPr>
  <p:slideViewPr>
    <p:cSldViewPr snapToGrid="0">
      <p:cViewPr varScale="1">
        <p:scale>
          <a:sx n="61" d="100"/>
          <a:sy n="61" d="100"/>
        </p:scale>
        <p:origin x="232" y="1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GDS</a:t>
            </a:r>
            <a:r>
              <a:rPr lang="en-US" sz="1800" baseline="0" dirty="0"/>
              <a:t> Mean Scores*</a:t>
            </a:r>
            <a:endParaRPr lang="en-US"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75000"/>
              </a:schemeClr>
            </a:solidFill>
            <a:ln>
              <a:noFill/>
            </a:ln>
            <a:effectLst/>
          </c:spPr>
          <c:invertIfNegative val="0"/>
          <c:cat>
            <c:strRef>
              <c:f>Sheet1!$B$30:$C$30</c:f>
              <c:strCache>
                <c:ptCount val="2"/>
                <c:pt idx="0">
                  <c:v>Pre-Test Mean</c:v>
                </c:pt>
                <c:pt idx="1">
                  <c:v>Post-Test Mean</c:v>
                </c:pt>
              </c:strCache>
            </c:strRef>
          </c:cat>
          <c:val>
            <c:numRef>
              <c:f>Sheet1!$B$31:$C$31</c:f>
              <c:numCache>
                <c:formatCode>General</c:formatCode>
                <c:ptCount val="2"/>
                <c:pt idx="0">
                  <c:v>1.67</c:v>
                </c:pt>
                <c:pt idx="1">
                  <c:v>1.17</c:v>
                </c:pt>
              </c:numCache>
            </c:numRef>
          </c:val>
          <c:extLst>
            <c:ext xmlns:c16="http://schemas.microsoft.com/office/drawing/2014/chart" uri="{C3380CC4-5D6E-409C-BE32-E72D297353CC}">
              <c16:uniqueId val="{00000000-28C2-D74C-A883-1CF1D29E3EEF}"/>
            </c:ext>
          </c:extLst>
        </c:ser>
        <c:dLbls>
          <c:showLegendKey val="0"/>
          <c:showVal val="0"/>
          <c:showCatName val="0"/>
          <c:showSerName val="0"/>
          <c:showPercent val="0"/>
          <c:showBubbleSize val="0"/>
        </c:dLbls>
        <c:gapWidth val="219"/>
        <c:overlap val="-27"/>
        <c:axId val="1628572464"/>
        <c:axId val="1629351360"/>
      </c:barChart>
      <c:catAx>
        <c:axId val="162857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29351360"/>
        <c:crosses val="autoZero"/>
        <c:auto val="1"/>
        <c:lblAlgn val="ctr"/>
        <c:lblOffset val="100"/>
        <c:noMultiLvlLbl val="0"/>
      </c:catAx>
      <c:valAx>
        <c:axId val="1629351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85724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latin typeface="+mn-lt"/>
                <a:cs typeface="Times New Roman" panose="02020603050405020304" pitchFamily="18" charset="0"/>
              </a:rPr>
              <a:t>R-UCLA</a:t>
            </a:r>
            <a:r>
              <a:rPr lang="en-US" sz="1800" baseline="0" dirty="0">
                <a:latin typeface="+mn-lt"/>
                <a:cs typeface="Times New Roman" panose="02020603050405020304" pitchFamily="18" charset="0"/>
              </a:rPr>
              <a:t> Mean Scores*</a:t>
            </a:r>
            <a:endParaRPr lang="en-US" sz="1800" dirty="0">
              <a:latin typeface="+mn-lt"/>
              <a:cs typeface="Times New Roman" panose="02020603050405020304" pitchFamily="18" charset="0"/>
            </a:endParaRPr>
          </a:p>
        </c:rich>
      </c:tx>
      <c:layout>
        <c:manualLayout>
          <c:xMode val="edge"/>
          <c:yMode val="edge"/>
          <c:x val="0.32384659502810809"/>
          <c:y val="3.506029375766585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670721455062585E-2"/>
          <c:y val="0.14492487157343972"/>
          <c:w val="0.93961020918823768"/>
          <c:h val="0.78699262754682231"/>
        </c:manualLayout>
      </c:layout>
      <c:barChart>
        <c:barDir val="col"/>
        <c:grouping val="clustered"/>
        <c:varyColors val="0"/>
        <c:ser>
          <c:idx val="0"/>
          <c:order val="0"/>
          <c:spPr>
            <a:solidFill>
              <a:schemeClr val="accent2"/>
            </a:solidFill>
            <a:ln>
              <a:noFill/>
            </a:ln>
            <a:effectLst/>
          </c:spPr>
          <c:invertIfNegative val="0"/>
          <c:cat>
            <c:strRef>
              <c:f>Sheet1!$A$14:$A$15</c:f>
              <c:strCache>
                <c:ptCount val="2"/>
                <c:pt idx="0">
                  <c:v>Pre-Test Mean</c:v>
                </c:pt>
                <c:pt idx="1">
                  <c:v>Post-Test Mean</c:v>
                </c:pt>
              </c:strCache>
            </c:strRef>
          </c:cat>
          <c:val>
            <c:numRef>
              <c:f>Sheet1!$B$14:$B$15</c:f>
              <c:numCache>
                <c:formatCode>General</c:formatCode>
                <c:ptCount val="2"/>
                <c:pt idx="0">
                  <c:v>32.67</c:v>
                </c:pt>
                <c:pt idx="1">
                  <c:v>28.3</c:v>
                </c:pt>
              </c:numCache>
            </c:numRef>
          </c:val>
          <c:extLst>
            <c:ext xmlns:c16="http://schemas.microsoft.com/office/drawing/2014/chart" uri="{C3380CC4-5D6E-409C-BE32-E72D297353CC}">
              <c16:uniqueId val="{00000000-A7F6-3A47-88BF-A70B9A6BA2A1}"/>
            </c:ext>
          </c:extLst>
        </c:ser>
        <c:dLbls>
          <c:showLegendKey val="0"/>
          <c:showVal val="0"/>
          <c:showCatName val="0"/>
          <c:showSerName val="0"/>
          <c:showPercent val="0"/>
          <c:showBubbleSize val="0"/>
        </c:dLbls>
        <c:gapWidth val="219"/>
        <c:overlap val="-27"/>
        <c:axId val="1655429328"/>
        <c:axId val="1655280464"/>
      </c:barChart>
      <c:catAx>
        <c:axId val="165542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55280464"/>
        <c:crosses val="autoZero"/>
        <c:auto val="1"/>
        <c:lblAlgn val="ctr"/>
        <c:lblOffset val="100"/>
        <c:noMultiLvlLbl val="0"/>
      </c:catAx>
      <c:valAx>
        <c:axId val="1655280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54293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RCS Mean Scores*</a:t>
            </a:r>
          </a:p>
        </c:rich>
      </c:tx>
      <c:layout>
        <c:manualLayout>
          <c:xMode val="edge"/>
          <c:yMode val="edge"/>
          <c:x val="0.34101752589089668"/>
          <c:y val="3.284749605510865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42666576213302"/>
          <c:y val="0.14574293715289685"/>
          <c:w val="0.80596450312146817"/>
          <c:h val="0.79820201239178545"/>
        </c:manualLayout>
      </c:layout>
      <c:barChart>
        <c:barDir val="col"/>
        <c:grouping val="clustered"/>
        <c:varyColors val="0"/>
        <c:ser>
          <c:idx val="0"/>
          <c:order val="0"/>
          <c:spPr>
            <a:solidFill>
              <a:schemeClr val="accent4"/>
            </a:solidFill>
            <a:ln>
              <a:noFill/>
            </a:ln>
            <a:effectLst/>
          </c:spPr>
          <c:invertIfNegative val="0"/>
          <c:cat>
            <c:strRef>
              <c:f>Sheet1!$A$6:$A$7</c:f>
              <c:strCache>
                <c:ptCount val="2"/>
                <c:pt idx="0">
                  <c:v>Pre-Test Mean</c:v>
                </c:pt>
                <c:pt idx="1">
                  <c:v>Post-Test Mean</c:v>
                </c:pt>
              </c:strCache>
            </c:strRef>
          </c:cat>
          <c:val>
            <c:numRef>
              <c:f>Sheet1!$B$6:$B$7</c:f>
              <c:numCache>
                <c:formatCode>General</c:formatCode>
                <c:ptCount val="2"/>
                <c:pt idx="0">
                  <c:v>8.5</c:v>
                </c:pt>
                <c:pt idx="1">
                  <c:v>9.67</c:v>
                </c:pt>
              </c:numCache>
            </c:numRef>
          </c:val>
          <c:extLst>
            <c:ext xmlns:c16="http://schemas.microsoft.com/office/drawing/2014/chart" uri="{C3380CC4-5D6E-409C-BE32-E72D297353CC}">
              <c16:uniqueId val="{00000000-59E3-B94B-8DAC-8FE2880C1D5F}"/>
            </c:ext>
          </c:extLst>
        </c:ser>
        <c:dLbls>
          <c:showLegendKey val="0"/>
          <c:showVal val="0"/>
          <c:showCatName val="0"/>
          <c:showSerName val="0"/>
          <c:showPercent val="0"/>
          <c:showBubbleSize val="0"/>
        </c:dLbls>
        <c:gapWidth val="219"/>
        <c:overlap val="-27"/>
        <c:axId val="1640596688"/>
        <c:axId val="1894438880"/>
      </c:barChart>
      <c:catAx>
        <c:axId val="164059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94438880"/>
        <c:crosses val="autoZero"/>
        <c:auto val="1"/>
        <c:lblAlgn val="ctr"/>
        <c:lblOffset val="100"/>
        <c:noMultiLvlLbl val="0"/>
      </c:catAx>
      <c:valAx>
        <c:axId val="189443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5966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Lubben</a:t>
            </a:r>
            <a:r>
              <a:rPr lang="en-US" sz="1800" baseline="0" dirty="0"/>
              <a:t> Social Network  Mean Scores*</a:t>
            </a:r>
            <a:endParaRPr lang="en-US" sz="1800" dirty="0"/>
          </a:p>
        </c:rich>
      </c:tx>
      <c:layout>
        <c:manualLayout>
          <c:xMode val="edge"/>
          <c:yMode val="edge"/>
          <c:x val="0.18334059909046932"/>
          <c:y val="3.22456026691010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559330481921863E-2"/>
          <c:y val="0.15065980413649588"/>
          <c:w val="0.88040116536373136"/>
          <c:h val="0.7772609430198405"/>
        </c:manualLayout>
      </c:layout>
      <c:barChart>
        <c:barDir val="col"/>
        <c:grouping val="clustered"/>
        <c:varyColors val="0"/>
        <c:ser>
          <c:idx val="0"/>
          <c:order val="0"/>
          <c:spPr>
            <a:solidFill>
              <a:schemeClr val="accent6"/>
            </a:solidFill>
            <a:ln>
              <a:noFill/>
            </a:ln>
            <a:effectLst/>
          </c:spPr>
          <c:invertIfNegative val="0"/>
          <c:cat>
            <c:strRef>
              <c:f>Sheet1!$A$10:$A$11</c:f>
              <c:strCache>
                <c:ptCount val="2"/>
                <c:pt idx="0">
                  <c:v>Pre-Test Mean</c:v>
                </c:pt>
                <c:pt idx="1">
                  <c:v>Post-Test Mean</c:v>
                </c:pt>
              </c:strCache>
            </c:strRef>
          </c:cat>
          <c:val>
            <c:numRef>
              <c:f>Sheet1!$B$10:$B$11</c:f>
              <c:numCache>
                <c:formatCode>General</c:formatCode>
                <c:ptCount val="2"/>
                <c:pt idx="0">
                  <c:v>19.420000000000002</c:v>
                </c:pt>
                <c:pt idx="1">
                  <c:v>21.83</c:v>
                </c:pt>
              </c:numCache>
            </c:numRef>
          </c:val>
          <c:extLst>
            <c:ext xmlns:c16="http://schemas.microsoft.com/office/drawing/2014/chart" uri="{C3380CC4-5D6E-409C-BE32-E72D297353CC}">
              <c16:uniqueId val="{00000000-B722-5049-8010-A112A0AF20B3}"/>
            </c:ext>
          </c:extLst>
        </c:ser>
        <c:dLbls>
          <c:showLegendKey val="0"/>
          <c:showVal val="0"/>
          <c:showCatName val="0"/>
          <c:showSerName val="0"/>
          <c:showPercent val="0"/>
          <c:showBubbleSize val="0"/>
        </c:dLbls>
        <c:gapWidth val="219"/>
        <c:overlap val="-27"/>
        <c:axId val="1971390304"/>
        <c:axId val="1901665680"/>
      </c:barChart>
      <c:catAx>
        <c:axId val="197139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01665680"/>
        <c:crosses val="autoZero"/>
        <c:auto val="1"/>
        <c:lblAlgn val="ctr"/>
        <c:lblOffset val="100"/>
        <c:noMultiLvlLbl val="0"/>
      </c:catAx>
      <c:valAx>
        <c:axId val="1901665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13903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sz="1800"/>
              <a:t>I Made One Friend</a:t>
            </a:r>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6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E5A-BE4A-A13F-C61C9BE83A96}"/>
              </c:ext>
            </c:extLst>
          </c:dPt>
          <c:dPt>
            <c:idx val="1"/>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E5A-BE4A-A13F-C61C9BE83A96}"/>
              </c:ext>
            </c:extLst>
          </c:dPt>
          <c:dPt>
            <c:idx val="2"/>
            <c:bubble3D val="0"/>
            <c:spPr>
              <a:solidFill>
                <a:schemeClr val="accent1">
                  <a:tint val="6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E5A-BE4A-A13F-C61C9BE83A9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Sheet1!$B$23:$D$23</c:f>
              <c:strCache>
                <c:ptCount val="3"/>
                <c:pt idx="0">
                  <c:v>Neither</c:v>
                </c:pt>
                <c:pt idx="1">
                  <c:v>Agree</c:v>
                </c:pt>
                <c:pt idx="2">
                  <c:v>Strongly Agree</c:v>
                </c:pt>
              </c:strCache>
            </c:strRef>
          </c:cat>
          <c:val>
            <c:numRef>
              <c:f>Sheet1!$B$24:$D$24</c:f>
              <c:numCache>
                <c:formatCode>General</c:formatCode>
                <c:ptCount val="3"/>
                <c:pt idx="0">
                  <c:v>1</c:v>
                </c:pt>
                <c:pt idx="1">
                  <c:v>5</c:v>
                </c:pt>
                <c:pt idx="2">
                  <c:v>6</c:v>
                </c:pt>
              </c:numCache>
            </c:numRef>
          </c:val>
          <c:extLst>
            <c:ext xmlns:c16="http://schemas.microsoft.com/office/drawing/2014/chart" uri="{C3380CC4-5D6E-409C-BE32-E72D297353CC}">
              <c16:uniqueId val="{00000006-BE5A-BE4A-A13F-C61C9BE83A9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sz="1800"/>
              <a:t>I Want to Continue Circle</a:t>
            </a:r>
            <a:r>
              <a:rPr lang="en-US" sz="1800" baseline="0"/>
              <a:t> Of Friends</a:t>
            </a:r>
            <a:endParaRPr lang="en-US" sz="1800"/>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lumMod val="5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B19-8A41-B839-9A654EADE2B1}"/>
              </c:ext>
            </c:extLst>
          </c:dPt>
          <c:dPt>
            <c:idx val="1"/>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B19-8A41-B839-9A654EADE2B1}"/>
              </c:ext>
            </c:extLst>
          </c:dPt>
          <c:dPt>
            <c:idx val="2"/>
            <c:bubble3D val="0"/>
            <c:spPr>
              <a:solidFill>
                <a:schemeClr val="accent1">
                  <a:tint val="8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B19-8A41-B839-9A654EADE2B1}"/>
              </c:ext>
            </c:extLst>
          </c:dPt>
          <c:dPt>
            <c:idx val="3"/>
            <c:bubble3D val="0"/>
            <c:spPr>
              <a:solidFill>
                <a:schemeClr val="accent1">
                  <a:tint val="58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B19-8A41-B839-9A654EADE2B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Sheet1!$A$20:$D$20</c:f>
              <c:strCache>
                <c:ptCount val="4"/>
                <c:pt idx="0">
                  <c:v>Disagree</c:v>
                </c:pt>
                <c:pt idx="1">
                  <c:v>Neither</c:v>
                </c:pt>
                <c:pt idx="2">
                  <c:v>Agree</c:v>
                </c:pt>
                <c:pt idx="3">
                  <c:v>Strongly Agree</c:v>
                </c:pt>
              </c:strCache>
            </c:strRef>
          </c:cat>
          <c:val>
            <c:numRef>
              <c:f>Sheet1!$A$21:$D$21</c:f>
              <c:numCache>
                <c:formatCode>General</c:formatCode>
                <c:ptCount val="4"/>
                <c:pt idx="0">
                  <c:v>1</c:v>
                </c:pt>
                <c:pt idx="1">
                  <c:v>2</c:v>
                </c:pt>
                <c:pt idx="2">
                  <c:v>4</c:v>
                </c:pt>
                <c:pt idx="3">
                  <c:v>6</c:v>
                </c:pt>
              </c:numCache>
            </c:numRef>
          </c:val>
          <c:extLst>
            <c:ext xmlns:c16="http://schemas.microsoft.com/office/drawing/2014/chart" uri="{C3380CC4-5D6E-409C-BE32-E72D297353CC}">
              <c16:uniqueId val="{00000008-2B19-8A41-B839-9A654EADE2B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solidFill>
        <a:schemeClr val="bg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sz="1800" dirty="0"/>
              <a:t>Group Met my needs </a:t>
            </a:r>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tx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148-FB4B-8C09-2384BCBB769E}"/>
              </c:ext>
            </c:extLst>
          </c:dPt>
          <c:dPt>
            <c:idx val="1"/>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148-FB4B-8C09-2384BCBB769E}"/>
              </c:ext>
            </c:extLst>
          </c:dPt>
          <c:dPt>
            <c:idx val="2"/>
            <c:bubble3D val="0"/>
            <c:spPr>
              <a:solidFill>
                <a:schemeClr val="accent1">
                  <a:tint val="6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148-FB4B-8C09-2384BCBB769E}"/>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Sheet1!$B$20:$D$20</c:f>
              <c:strCache>
                <c:ptCount val="3"/>
                <c:pt idx="0">
                  <c:v>Neither</c:v>
                </c:pt>
                <c:pt idx="1">
                  <c:v>Agree</c:v>
                </c:pt>
                <c:pt idx="2">
                  <c:v>Strongly Agree</c:v>
                </c:pt>
              </c:strCache>
            </c:strRef>
          </c:cat>
          <c:val>
            <c:numRef>
              <c:f>Sheet1!$B$21:$D$21</c:f>
              <c:numCache>
                <c:formatCode>General</c:formatCode>
                <c:ptCount val="3"/>
                <c:pt idx="0">
                  <c:v>2</c:v>
                </c:pt>
                <c:pt idx="1">
                  <c:v>4</c:v>
                </c:pt>
                <c:pt idx="2">
                  <c:v>6</c:v>
                </c:pt>
              </c:numCache>
            </c:numRef>
          </c:val>
          <c:extLst>
            <c:ext xmlns:c16="http://schemas.microsoft.com/office/drawing/2014/chart" uri="{C3380CC4-5D6E-409C-BE32-E72D297353CC}">
              <c16:uniqueId val="{00000006-9148-FB4B-8C09-2384BCBB769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US" sz="1800"/>
              <a:t>Content was Interesting/Engaging</a:t>
            </a:r>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3B1-4941-9089-4A96EF3191AC}"/>
              </c:ext>
            </c:extLst>
          </c:dPt>
          <c:dPt>
            <c:idx val="1"/>
            <c:bubble3D val="0"/>
            <c:spPr>
              <a:solidFill>
                <a:schemeClr val="accent1">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3B1-4941-9089-4A96EF3191A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Sheet1!$C$20:$D$20</c:f>
              <c:strCache>
                <c:ptCount val="2"/>
                <c:pt idx="0">
                  <c:v>Agree</c:v>
                </c:pt>
                <c:pt idx="1">
                  <c:v>Strongly Agree</c:v>
                </c:pt>
              </c:strCache>
            </c:strRef>
          </c:cat>
          <c:val>
            <c:numRef>
              <c:f>Sheet1!$C$21:$D$21</c:f>
              <c:numCache>
                <c:formatCode>General</c:formatCode>
                <c:ptCount val="2"/>
                <c:pt idx="0">
                  <c:v>4</c:v>
                </c:pt>
                <c:pt idx="1">
                  <c:v>6</c:v>
                </c:pt>
              </c:numCache>
            </c:numRef>
          </c:val>
          <c:extLst>
            <c:ext xmlns:c16="http://schemas.microsoft.com/office/drawing/2014/chart" uri="{C3380CC4-5D6E-409C-BE32-E72D297353CC}">
              <c16:uniqueId val="{00000004-13B1-4941-9089-4A96EF3191A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D9441-B522-4206-9F51-2949511835FA}"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A8753D8A-4FED-4DDB-8D2C-55FE83B315F0}">
      <dgm:prSet/>
      <dgm:spPr/>
      <dgm:t>
        <a:bodyPr/>
        <a:lstStyle/>
        <a:p>
          <a:pPr algn="ctr">
            <a:lnSpc>
              <a:spcPct val="100000"/>
            </a:lnSpc>
            <a:defRPr b="1"/>
          </a:pPr>
          <a:r>
            <a:rPr lang="en-US" dirty="0"/>
            <a:t>Capstone Site</a:t>
          </a:r>
        </a:p>
      </dgm:t>
    </dgm:pt>
    <dgm:pt modelId="{F717E0C2-8AA7-48F6-9BF0-CC741E9785BA}" type="parTrans" cxnId="{7647726C-526F-43F0-83D8-F56758960706}">
      <dgm:prSet/>
      <dgm:spPr/>
      <dgm:t>
        <a:bodyPr/>
        <a:lstStyle/>
        <a:p>
          <a:endParaRPr lang="en-US"/>
        </a:p>
      </dgm:t>
    </dgm:pt>
    <dgm:pt modelId="{217193D7-12F8-4F7F-8813-9BBE910D1919}" type="sibTrans" cxnId="{7647726C-526F-43F0-83D8-F56758960706}">
      <dgm:prSet/>
      <dgm:spPr/>
      <dgm:t>
        <a:bodyPr/>
        <a:lstStyle/>
        <a:p>
          <a:endParaRPr lang="en-US"/>
        </a:p>
      </dgm:t>
    </dgm:pt>
    <dgm:pt modelId="{4F34A118-D36E-4AE7-A2FE-2DAB08DDFBB8}">
      <dgm:prSet/>
      <dgm:spPr/>
      <dgm:t>
        <a:bodyPr/>
        <a:lstStyle/>
        <a:p>
          <a:pPr algn="ctr">
            <a:lnSpc>
              <a:spcPct val="100000"/>
            </a:lnSpc>
          </a:pPr>
          <a:r>
            <a:rPr lang="en-US" dirty="0" err="1"/>
            <a:t>Chesterwood</a:t>
          </a:r>
          <a:r>
            <a:rPr lang="en-US" dirty="0"/>
            <a:t> Senior Living</a:t>
          </a:r>
        </a:p>
      </dgm:t>
    </dgm:pt>
    <dgm:pt modelId="{DDBAB9E3-4820-4161-86C7-8A29213C2BE7}" type="parTrans" cxnId="{42A64F3D-76F1-4A33-9C52-60F1EE7B07DF}">
      <dgm:prSet/>
      <dgm:spPr/>
      <dgm:t>
        <a:bodyPr/>
        <a:lstStyle/>
        <a:p>
          <a:endParaRPr lang="en-US"/>
        </a:p>
      </dgm:t>
    </dgm:pt>
    <dgm:pt modelId="{77ED0E83-4351-4017-93D0-D81A48690879}" type="sibTrans" cxnId="{42A64F3D-76F1-4A33-9C52-60F1EE7B07DF}">
      <dgm:prSet/>
      <dgm:spPr/>
      <dgm:t>
        <a:bodyPr/>
        <a:lstStyle/>
        <a:p>
          <a:endParaRPr lang="en-US"/>
        </a:p>
      </dgm:t>
    </dgm:pt>
    <dgm:pt modelId="{F15E4535-7881-4DED-B492-5608DD3F4DED}">
      <dgm:prSet/>
      <dgm:spPr/>
      <dgm:t>
        <a:bodyPr/>
        <a:lstStyle/>
        <a:p>
          <a:pPr algn="ctr">
            <a:lnSpc>
              <a:spcPct val="100000"/>
            </a:lnSpc>
          </a:pPr>
          <a:r>
            <a:rPr lang="en-US" dirty="0"/>
            <a:t>West Chester, OH</a:t>
          </a:r>
        </a:p>
      </dgm:t>
    </dgm:pt>
    <dgm:pt modelId="{EC127BF7-C8C2-47E3-9C50-019F718CCCDE}" type="parTrans" cxnId="{49C3836F-BB58-46B6-9280-7D7CEBFC4C86}">
      <dgm:prSet/>
      <dgm:spPr/>
      <dgm:t>
        <a:bodyPr/>
        <a:lstStyle/>
        <a:p>
          <a:endParaRPr lang="en-US"/>
        </a:p>
      </dgm:t>
    </dgm:pt>
    <dgm:pt modelId="{FF03F82D-00BD-46A1-94AA-2D7C881CB7C8}" type="sibTrans" cxnId="{49C3836F-BB58-46B6-9280-7D7CEBFC4C86}">
      <dgm:prSet/>
      <dgm:spPr/>
      <dgm:t>
        <a:bodyPr/>
        <a:lstStyle/>
        <a:p>
          <a:endParaRPr lang="en-US"/>
        </a:p>
      </dgm:t>
    </dgm:pt>
    <dgm:pt modelId="{4584BAE8-572D-4163-B184-78CF54813B15}">
      <dgm:prSet/>
      <dgm:spPr/>
      <dgm:t>
        <a:bodyPr/>
        <a:lstStyle/>
        <a:p>
          <a:pPr algn="ctr">
            <a:lnSpc>
              <a:spcPct val="100000"/>
            </a:lnSpc>
          </a:pPr>
          <a:r>
            <a:rPr lang="en-US" dirty="0"/>
            <a:t>Assisted/Independent Living and Memory Care </a:t>
          </a:r>
        </a:p>
      </dgm:t>
    </dgm:pt>
    <dgm:pt modelId="{94EA11E7-B8C0-419F-9F75-F3715F508D04}" type="parTrans" cxnId="{B81F446B-5511-42C4-BD36-DAC864CB064C}">
      <dgm:prSet/>
      <dgm:spPr/>
      <dgm:t>
        <a:bodyPr/>
        <a:lstStyle/>
        <a:p>
          <a:endParaRPr lang="en-US"/>
        </a:p>
      </dgm:t>
    </dgm:pt>
    <dgm:pt modelId="{ED72911D-A86C-475D-B9C6-A6CDE66741F4}" type="sibTrans" cxnId="{B81F446B-5511-42C4-BD36-DAC864CB064C}">
      <dgm:prSet/>
      <dgm:spPr/>
      <dgm:t>
        <a:bodyPr/>
        <a:lstStyle/>
        <a:p>
          <a:endParaRPr lang="en-US"/>
        </a:p>
      </dgm:t>
    </dgm:pt>
    <dgm:pt modelId="{7D9ECBD6-C20B-4200-B18F-3E91B33658B6}">
      <dgm:prSet/>
      <dgm:spPr/>
      <dgm:t>
        <a:bodyPr/>
        <a:lstStyle/>
        <a:p>
          <a:pPr algn="ctr">
            <a:lnSpc>
              <a:spcPct val="100000"/>
            </a:lnSpc>
            <a:defRPr b="1"/>
          </a:pPr>
          <a:r>
            <a:rPr lang="en-US" dirty="0"/>
            <a:t>Topic Areas</a:t>
          </a:r>
        </a:p>
      </dgm:t>
    </dgm:pt>
    <dgm:pt modelId="{55C81853-D791-4B67-BAA0-D94CAA487FB0}" type="parTrans" cxnId="{3FFF8626-4EB1-4CA5-8E58-FEDA4F33AAB6}">
      <dgm:prSet/>
      <dgm:spPr/>
      <dgm:t>
        <a:bodyPr/>
        <a:lstStyle/>
        <a:p>
          <a:endParaRPr lang="en-US"/>
        </a:p>
      </dgm:t>
    </dgm:pt>
    <dgm:pt modelId="{E77380F4-69B2-4CCB-B9A5-A4DE9F36DE6F}" type="sibTrans" cxnId="{3FFF8626-4EB1-4CA5-8E58-FEDA4F33AAB6}">
      <dgm:prSet/>
      <dgm:spPr/>
      <dgm:t>
        <a:bodyPr/>
        <a:lstStyle/>
        <a:p>
          <a:endParaRPr lang="en-US"/>
        </a:p>
      </dgm:t>
    </dgm:pt>
    <dgm:pt modelId="{D21886CE-1934-42FD-B73C-05E5648F9A84}">
      <dgm:prSet/>
      <dgm:spPr/>
      <dgm:t>
        <a:bodyPr/>
        <a:lstStyle/>
        <a:p>
          <a:pPr algn="ctr">
            <a:lnSpc>
              <a:spcPct val="100000"/>
            </a:lnSpc>
          </a:pPr>
          <a:r>
            <a:rPr lang="en-US" dirty="0"/>
            <a:t>Program Development </a:t>
          </a:r>
        </a:p>
      </dgm:t>
    </dgm:pt>
    <dgm:pt modelId="{8A6B2FB5-62A4-4CF5-A03A-21029422BACC}" type="parTrans" cxnId="{82ECC79E-2FBD-4C42-9CBE-9BA2A78638A2}">
      <dgm:prSet/>
      <dgm:spPr/>
      <dgm:t>
        <a:bodyPr/>
        <a:lstStyle/>
        <a:p>
          <a:endParaRPr lang="en-US"/>
        </a:p>
      </dgm:t>
    </dgm:pt>
    <dgm:pt modelId="{F8CCE759-9BBF-4D6D-A59E-077671859CBE}" type="sibTrans" cxnId="{82ECC79E-2FBD-4C42-9CBE-9BA2A78638A2}">
      <dgm:prSet/>
      <dgm:spPr/>
      <dgm:t>
        <a:bodyPr/>
        <a:lstStyle/>
        <a:p>
          <a:endParaRPr lang="en-US"/>
        </a:p>
      </dgm:t>
    </dgm:pt>
    <dgm:pt modelId="{941F4DC1-5328-4135-A0B1-CF5D0CA0B64C}">
      <dgm:prSet/>
      <dgm:spPr/>
      <dgm:t>
        <a:bodyPr/>
        <a:lstStyle/>
        <a:p>
          <a:pPr algn="ctr">
            <a:lnSpc>
              <a:spcPct val="100000"/>
            </a:lnSpc>
          </a:pPr>
          <a:r>
            <a:rPr lang="en-US" dirty="0"/>
            <a:t>Leadership</a:t>
          </a:r>
        </a:p>
      </dgm:t>
    </dgm:pt>
    <dgm:pt modelId="{88D49089-9CB8-4423-BDA0-87DE98A3B8B4}" type="parTrans" cxnId="{1A8ECD38-ACA9-431D-850F-82EA3B904408}">
      <dgm:prSet/>
      <dgm:spPr/>
      <dgm:t>
        <a:bodyPr/>
        <a:lstStyle/>
        <a:p>
          <a:endParaRPr lang="en-US"/>
        </a:p>
      </dgm:t>
    </dgm:pt>
    <dgm:pt modelId="{9309A634-B278-4B17-A051-3AF77B8FA76D}" type="sibTrans" cxnId="{1A8ECD38-ACA9-431D-850F-82EA3B904408}">
      <dgm:prSet/>
      <dgm:spPr/>
      <dgm:t>
        <a:bodyPr/>
        <a:lstStyle/>
        <a:p>
          <a:endParaRPr lang="en-US"/>
        </a:p>
      </dgm:t>
    </dgm:pt>
    <dgm:pt modelId="{2A308E28-7FE6-4D5E-A1FD-EDDDD3C86D95}" type="pres">
      <dgm:prSet presAssocID="{BD4D9441-B522-4206-9F51-2949511835FA}" presName="root" presStyleCnt="0">
        <dgm:presLayoutVars>
          <dgm:dir/>
          <dgm:resizeHandles val="exact"/>
        </dgm:presLayoutVars>
      </dgm:prSet>
      <dgm:spPr/>
    </dgm:pt>
    <dgm:pt modelId="{744C1B16-97B3-42B7-8DA1-5040258A941A}" type="pres">
      <dgm:prSet presAssocID="{A8753D8A-4FED-4DDB-8D2C-55FE83B315F0}" presName="compNode" presStyleCnt="0"/>
      <dgm:spPr/>
    </dgm:pt>
    <dgm:pt modelId="{C415E08A-BD5D-4C88-9D0F-5898ECF549C0}" type="pres">
      <dgm:prSet presAssocID="{A8753D8A-4FED-4DDB-8D2C-55FE83B315F0}" presName="iconRect" presStyleLbl="node1" presStyleIdx="0" presStyleCnt="2" custScaleX="128555" custLinFactNeighborX="49310" custLinFactNeighborY="4762"/>
      <dgm:spPr>
        <a:noFill/>
        <a:ln>
          <a:noFill/>
        </a:ln>
      </dgm:spPr>
    </dgm:pt>
    <dgm:pt modelId="{FF8F0801-1E33-4099-A318-CCD4DBD0E30A}" type="pres">
      <dgm:prSet presAssocID="{A8753D8A-4FED-4DDB-8D2C-55FE83B315F0}" presName="iconSpace" presStyleCnt="0"/>
      <dgm:spPr/>
    </dgm:pt>
    <dgm:pt modelId="{096AAB19-6CA6-4905-B6BB-B426E0C24CFC}" type="pres">
      <dgm:prSet presAssocID="{A8753D8A-4FED-4DDB-8D2C-55FE83B315F0}" presName="parTx" presStyleLbl="revTx" presStyleIdx="0" presStyleCnt="4" custLinFactNeighborX="340" custLinFactNeighborY="24972">
        <dgm:presLayoutVars>
          <dgm:chMax val="0"/>
          <dgm:chPref val="0"/>
        </dgm:presLayoutVars>
      </dgm:prSet>
      <dgm:spPr/>
    </dgm:pt>
    <dgm:pt modelId="{C669DB27-DAF6-4EE4-9F53-FA03D22747E2}" type="pres">
      <dgm:prSet presAssocID="{A8753D8A-4FED-4DDB-8D2C-55FE83B315F0}" presName="txSpace" presStyleCnt="0"/>
      <dgm:spPr/>
    </dgm:pt>
    <dgm:pt modelId="{1E240183-5A08-48C3-973A-208C9E227508}" type="pres">
      <dgm:prSet presAssocID="{A8753D8A-4FED-4DDB-8D2C-55FE83B315F0}" presName="desTx" presStyleLbl="revTx" presStyleIdx="1" presStyleCnt="4" custScaleY="204381" custLinFactY="21171" custLinFactNeighborY="100000">
        <dgm:presLayoutVars/>
      </dgm:prSet>
      <dgm:spPr/>
    </dgm:pt>
    <dgm:pt modelId="{E9508A16-16CC-46A2-9231-39D89B8E23A4}" type="pres">
      <dgm:prSet presAssocID="{217193D7-12F8-4F7F-8813-9BBE910D1919}" presName="sibTrans" presStyleCnt="0"/>
      <dgm:spPr/>
    </dgm:pt>
    <dgm:pt modelId="{2969933C-6B4C-40FD-8412-DA62A1E75BFD}" type="pres">
      <dgm:prSet presAssocID="{7D9ECBD6-C20B-4200-B18F-3E91B33658B6}" presName="compNode" presStyleCnt="0"/>
      <dgm:spPr/>
    </dgm:pt>
    <dgm:pt modelId="{AFC1C27C-3421-4F38-8A97-BB205804A365}" type="pres">
      <dgm:prSet presAssocID="{7D9ECBD6-C20B-4200-B18F-3E91B33658B6}" presName="iconRect" presStyleLbl="node1" presStyleIdx="1" presStyleCnt="2" custLinFactNeighborX="67518" custLinFactNeighborY="837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BC91C92A-BB70-4E41-857F-CF79BD209DA0}" type="pres">
      <dgm:prSet presAssocID="{7D9ECBD6-C20B-4200-B18F-3E91B33658B6}" presName="iconSpace" presStyleCnt="0"/>
      <dgm:spPr/>
    </dgm:pt>
    <dgm:pt modelId="{24878DF1-F584-4EC9-B59E-CF2E3BCA66C3}" type="pres">
      <dgm:prSet presAssocID="{7D9ECBD6-C20B-4200-B18F-3E91B33658B6}" presName="parTx" presStyleLbl="revTx" presStyleIdx="2" presStyleCnt="4" custLinFactNeighborX="-11249" custLinFactNeighborY="-190">
        <dgm:presLayoutVars>
          <dgm:chMax val="0"/>
          <dgm:chPref val="0"/>
        </dgm:presLayoutVars>
      </dgm:prSet>
      <dgm:spPr/>
    </dgm:pt>
    <dgm:pt modelId="{C5EFD6D8-2E3A-4146-923F-D8808A99B8CC}" type="pres">
      <dgm:prSet presAssocID="{7D9ECBD6-C20B-4200-B18F-3E91B33658B6}" presName="txSpace" presStyleCnt="0"/>
      <dgm:spPr/>
    </dgm:pt>
    <dgm:pt modelId="{F488548E-55AF-42C5-865B-FD0618598FD0}" type="pres">
      <dgm:prSet presAssocID="{7D9ECBD6-C20B-4200-B18F-3E91B33658B6}" presName="desTx" presStyleLbl="revTx" presStyleIdx="3" presStyleCnt="4" custLinFactNeighborX="-11249" custLinFactNeighborY="6102">
        <dgm:presLayoutVars/>
      </dgm:prSet>
      <dgm:spPr/>
    </dgm:pt>
  </dgm:ptLst>
  <dgm:cxnLst>
    <dgm:cxn modelId="{6A99721C-A7A5-EE4E-834F-3BE13AEC3426}" type="presOf" srcId="{BD4D9441-B522-4206-9F51-2949511835FA}" destId="{2A308E28-7FE6-4D5E-A1FD-EDDDD3C86D95}" srcOrd="0" destOrd="0" presId="urn:microsoft.com/office/officeart/2018/2/layout/IconLabelDescriptionList"/>
    <dgm:cxn modelId="{902A9B1D-D565-3C4E-B052-B4E3A8CA280B}" type="presOf" srcId="{F15E4535-7881-4DED-B492-5608DD3F4DED}" destId="{1E240183-5A08-48C3-973A-208C9E227508}" srcOrd="0" destOrd="1" presId="urn:microsoft.com/office/officeart/2018/2/layout/IconLabelDescriptionList"/>
    <dgm:cxn modelId="{3FFF8626-4EB1-4CA5-8E58-FEDA4F33AAB6}" srcId="{BD4D9441-B522-4206-9F51-2949511835FA}" destId="{7D9ECBD6-C20B-4200-B18F-3E91B33658B6}" srcOrd="1" destOrd="0" parTransId="{55C81853-D791-4B67-BAA0-D94CAA487FB0}" sibTransId="{E77380F4-69B2-4CCB-B9A5-A4DE9F36DE6F}"/>
    <dgm:cxn modelId="{1A8ECD38-ACA9-431D-850F-82EA3B904408}" srcId="{7D9ECBD6-C20B-4200-B18F-3E91B33658B6}" destId="{941F4DC1-5328-4135-A0B1-CF5D0CA0B64C}" srcOrd="1" destOrd="0" parTransId="{88D49089-9CB8-4423-BDA0-87DE98A3B8B4}" sibTransId="{9309A634-B278-4B17-A051-3AF77B8FA76D}"/>
    <dgm:cxn modelId="{CF02213C-4B6C-7F47-A2F2-6530857B447F}" type="presOf" srcId="{941F4DC1-5328-4135-A0B1-CF5D0CA0B64C}" destId="{F488548E-55AF-42C5-865B-FD0618598FD0}" srcOrd="0" destOrd="1" presId="urn:microsoft.com/office/officeart/2018/2/layout/IconLabelDescriptionList"/>
    <dgm:cxn modelId="{42A64F3D-76F1-4A33-9C52-60F1EE7B07DF}" srcId="{A8753D8A-4FED-4DDB-8D2C-55FE83B315F0}" destId="{4F34A118-D36E-4AE7-A2FE-2DAB08DDFBB8}" srcOrd="0" destOrd="0" parTransId="{DDBAB9E3-4820-4161-86C7-8A29213C2BE7}" sibTransId="{77ED0E83-4351-4017-93D0-D81A48690879}"/>
    <dgm:cxn modelId="{BD1D455B-23C4-2F49-82A9-CB2BD8E539D7}" type="presOf" srcId="{7D9ECBD6-C20B-4200-B18F-3E91B33658B6}" destId="{24878DF1-F584-4EC9-B59E-CF2E3BCA66C3}" srcOrd="0" destOrd="0" presId="urn:microsoft.com/office/officeart/2018/2/layout/IconLabelDescriptionList"/>
    <dgm:cxn modelId="{B81F446B-5511-42C4-BD36-DAC864CB064C}" srcId="{A8753D8A-4FED-4DDB-8D2C-55FE83B315F0}" destId="{4584BAE8-572D-4163-B184-78CF54813B15}" srcOrd="2" destOrd="0" parTransId="{94EA11E7-B8C0-419F-9F75-F3715F508D04}" sibTransId="{ED72911D-A86C-475D-B9C6-A6CDE66741F4}"/>
    <dgm:cxn modelId="{7647726C-526F-43F0-83D8-F56758960706}" srcId="{BD4D9441-B522-4206-9F51-2949511835FA}" destId="{A8753D8A-4FED-4DDB-8D2C-55FE83B315F0}" srcOrd="0" destOrd="0" parTransId="{F717E0C2-8AA7-48F6-9BF0-CC741E9785BA}" sibTransId="{217193D7-12F8-4F7F-8813-9BBE910D1919}"/>
    <dgm:cxn modelId="{49C3836F-BB58-46B6-9280-7D7CEBFC4C86}" srcId="{A8753D8A-4FED-4DDB-8D2C-55FE83B315F0}" destId="{F15E4535-7881-4DED-B492-5608DD3F4DED}" srcOrd="1" destOrd="0" parTransId="{EC127BF7-C8C2-47E3-9C50-019F718CCCDE}" sibTransId="{FF03F82D-00BD-46A1-94AA-2D7C881CB7C8}"/>
    <dgm:cxn modelId="{82ECC79E-2FBD-4C42-9CBE-9BA2A78638A2}" srcId="{7D9ECBD6-C20B-4200-B18F-3E91B33658B6}" destId="{D21886CE-1934-42FD-B73C-05E5648F9A84}" srcOrd="0" destOrd="0" parTransId="{8A6B2FB5-62A4-4CF5-A03A-21029422BACC}" sibTransId="{F8CCE759-9BBF-4D6D-A59E-077671859CBE}"/>
    <dgm:cxn modelId="{9E2A16AA-5A03-464C-8A10-2E5B3DA179FD}" type="presOf" srcId="{4584BAE8-572D-4163-B184-78CF54813B15}" destId="{1E240183-5A08-48C3-973A-208C9E227508}" srcOrd="0" destOrd="2" presId="urn:microsoft.com/office/officeart/2018/2/layout/IconLabelDescriptionList"/>
    <dgm:cxn modelId="{E4A98FCE-FADF-DE47-9CB2-7084FC3E16CA}" type="presOf" srcId="{4F34A118-D36E-4AE7-A2FE-2DAB08DDFBB8}" destId="{1E240183-5A08-48C3-973A-208C9E227508}" srcOrd="0" destOrd="0" presId="urn:microsoft.com/office/officeart/2018/2/layout/IconLabelDescriptionList"/>
    <dgm:cxn modelId="{08706EEC-58DB-3A46-A64E-86B43C3353F9}" type="presOf" srcId="{A8753D8A-4FED-4DDB-8D2C-55FE83B315F0}" destId="{096AAB19-6CA6-4905-B6BB-B426E0C24CFC}" srcOrd="0" destOrd="0" presId="urn:microsoft.com/office/officeart/2018/2/layout/IconLabelDescriptionList"/>
    <dgm:cxn modelId="{E33798F2-5798-BE4C-AA2E-7424BAC619E4}" type="presOf" srcId="{D21886CE-1934-42FD-B73C-05E5648F9A84}" destId="{F488548E-55AF-42C5-865B-FD0618598FD0}" srcOrd="0" destOrd="0" presId="urn:microsoft.com/office/officeart/2018/2/layout/IconLabelDescriptionList"/>
    <dgm:cxn modelId="{D92B1D9F-CBC9-EC49-9AF8-70F5001B931E}" type="presParOf" srcId="{2A308E28-7FE6-4D5E-A1FD-EDDDD3C86D95}" destId="{744C1B16-97B3-42B7-8DA1-5040258A941A}" srcOrd="0" destOrd="0" presId="urn:microsoft.com/office/officeart/2018/2/layout/IconLabelDescriptionList"/>
    <dgm:cxn modelId="{DE7D53E8-C137-B34C-AEA0-90118641310B}" type="presParOf" srcId="{744C1B16-97B3-42B7-8DA1-5040258A941A}" destId="{C415E08A-BD5D-4C88-9D0F-5898ECF549C0}" srcOrd="0" destOrd="0" presId="urn:microsoft.com/office/officeart/2018/2/layout/IconLabelDescriptionList"/>
    <dgm:cxn modelId="{26D5D6DE-79B7-B244-AD2E-A06E7BC56417}" type="presParOf" srcId="{744C1B16-97B3-42B7-8DA1-5040258A941A}" destId="{FF8F0801-1E33-4099-A318-CCD4DBD0E30A}" srcOrd="1" destOrd="0" presId="urn:microsoft.com/office/officeart/2018/2/layout/IconLabelDescriptionList"/>
    <dgm:cxn modelId="{F5657608-D3EC-F14E-BDB0-352E25E2973D}" type="presParOf" srcId="{744C1B16-97B3-42B7-8DA1-5040258A941A}" destId="{096AAB19-6CA6-4905-B6BB-B426E0C24CFC}" srcOrd="2" destOrd="0" presId="urn:microsoft.com/office/officeart/2018/2/layout/IconLabelDescriptionList"/>
    <dgm:cxn modelId="{29068EB4-654E-4846-851E-D3D7046B58A3}" type="presParOf" srcId="{744C1B16-97B3-42B7-8DA1-5040258A941A}" destId="{C669DB27-DAF6-4EE4-9F53-FA03D22747E2}" srcOrd="3" destOrd="0" presId="urn:microsoft.com/office/officeart/2018/2/layout/IconLabelDescriptionList"/>
    <dgm:cxn modelId="{FA194082-A416-1349-A51D-ADDF929B5B81}" type="presParOf" srcId="{744C1B16-97B3-42B7-8DA1-5040258A941A}" destId="{1E240183-5A08-48C3-973A-208C9E227508}" srcOrd="4" destOrd="0" presId="urn:microsoft.com/office/officeart/2018/2/layout/IconLabelDescriptionList"/>
    <dgm:cxn modelId="{DB70B69E-6A1C-0045-91B5-42E7D3B9A6D6}" type="presParOf" srcId="{2A308E28-7FE6-4D5E-A1FD-EDDDD3C86D95}" destId="{E9508A16-16CC-46A2-9231-39D89B8E23A4}" srcOrd="1" destOrd="0" presId="urn:microsoft.com/office/officeart/2018/2/layout/IconLabelDescriptionList"/>
    <dgm:cxn modelId="{2A6D7777-4B18-2549-9191-0338FE106150}" type="presParOf" srcId="{2A308E28-7FE6-4D5E-A1FD-EDDDD3C86D95}" destId="{2969933C-6B4C-40FD-8412-DA62A1E75BFD}" srcOrd="2" destOrd="0" presId="urn:microsoft.com/office/officeart/2018/2/layout/IconLabelDescriptionList"/>
    <dgm:cxn modelId="{5F6AB39B-18B3-D840-B757-1B5E4B57CB5C}" type="presParOf" srcId="{2969933C-6B4C-40FD-8412-DA62A1E75BFD}" destId="{AFC1C27C-3421-4F38-8A97-BB205804A365}" srcOrd="0" destOrd="0" presId="urn:microsoft.com/office/officeart/2018/2/layout/IconLabelDescriptionList"/>
    <dgm:cxn modelId="{C7874A3E-E3C0-6B40-8615-318441848177}" type="presParOf" srcId="{2969933C-6B4C-40FD-8412-DA62A1E75BFD}" destId="{BC91C92A-BB70-4E41-857F-CF79BD209DA0}" srcOrd="1" destOrd="0" presId="urn:microsoft.com/office/officeart/2018/2/layout/IconLabelDescriptionList"/>
    <dgm:cxn modelId="{6059826B-3F81-574D-8462-6D995AFFFF4D}" type="presParOf" srcId="{2969933C-6B4C-40FD-8412-DA62A1E75BFD}" destId="{24878DF1-F584-4EC9-B59E-CF2E3BCA66C3}" srcOrd="2" destOrd="0" presId="urn:microsoft.com/office/officeart/2018/2/layout/IconLabelDescriptionList"/>
    <dgm:cxn modelId="{4E73103C-88FE-1543-A81C-CADEE5CBE2F0}" type="presParOf" srcId="{2969933C-6B4C-40FD-8412-DA62A1E75BFD}" destId="{C5EFD6D8-2E3A-4146-923F-D8808A99B8CC}" srcOrd="3" destOrd="0" presId="urn:microsoft.com/office/officeart/2018/2/layout/IconLabelDescriptionList"/>
    <dgm:cxn modelId="{C90AF6EB-041F-4143-B877-CBA40999CB7E}" type="presParOf" srcId="{2969933C-6B4C-40FD-8412-DA62A1E75BFD}" destId="{F488548E-55AF-42C5-865B-FD0618598FD0}"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C85191-4FAC-E14F-AAFB-C3E830444E0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CE62ED55-F2B5-5245-B731-1158A17BBAFF}">
      <dgm:prSet phldrT="[Text]" custT="1"/>
      <dgm:spPr/>
      <dgm:t>
        <a:bodyPr/>
        <a:lstStyle/>
        <a:p>
          <a:r>
            <a:rPr lang="en-US" sz="3600" dirty="0"/>
            <a:t>Purpose</a:t>
          </a:r>
          <a:endParaRPr lang="en-US" sz="3200" dirty="0"/>
        </a:p>
      </dgm:t>
    </dgm:pt>
    <dgm:pt modelId="{39B6B578-9ECA-C440-BC5D-8F0B5410927D}" type="parTrans" cxnId="{B11495D6-43FF-AC42-8CC1-5B74DD20A843}">
      <dgm:prSet/>
      <dgm:spPr/>
      <dgm:t>
        <a:bodyPr/>
        <a:lstStyle/>
        <a:p>
          <a:endParaRPr lang="en-US"/>
        </a:p>
      </dgm:t>
    </dgm:pt>
    <dgm:pt modelId="{D6C2010C-34D1-6E49-B58E-64DEDA22B941}" type="sibTrans" cxnId="{B11495D6-43FF-AC42-8CC1-5B74DD20A843}">
      <dgm:prSet/>
      <dgm:spPr/>
      <dgm:t>
        <a:bodyPr/>
        <a:lstStyle/>
        <a:p>
          <a:endParaRPr lang="en-US"/>
        </a:p>
      </dgm:t>
    </dgm:pt>
    <dgm:pt modelId="{0416E492-C3BA-8245-8E1F-30B474C28970}">
      <dgm:prSet phldrT="[Text]" custT="1"/>
      <dgm:spPr/>
      <dgm:t>
        <a:bodyPr/>
        <a:lstStyle/>
        <a:p>
          <a:r>
            <a:rPr lang="en-US" sz="3600" dirty="0"/>
            <a:t>Need</a:t>
          </a:r>
        </a:p>
      </dgm:t>
    </dgm:pt>
    <dgm:pt modelId="{2C700A51-E4D6-AA46-B38F-C3D08C42D63B}" type="parTrans" cxnId="{B6A767F8-23F9-F34A-81AC-9AF195ED6B89}">
      <dgm:prSet/>
      <dgm:spPr/>
      <dgm:t>
        <a:bodyPr/>
        <a:lstStyle/>
        <a:p>
          <a:endParaRPr lang="en-US"/>
        </a:p>
      </dgm:t>
    </dgm:pt>
    <dgm:pt modelId="{4BE42205-C020-7D49-8072-E580C14A7B63}" type="sibTrans" cxnId="{B6A767F8-23F9-F34A-81AC-9AF195ED6B89}">
      <dgm:prSet/>
      <dgm:spPr/>
      <dgm:t>
        <a:bodyPr/>
        <a:lstStyle/>
        <a:p>
          <a:endParaRPr lang="en-US"/>
        </a:p>
      </dgm:t>
    </dgm:pt>
    <dgm:pt modelId="{7534D3C2-7267-C840-91FF-6EDCB9C9D650}">
      <dgm:prSet phldrT="[Text]"/>
      <dgm:spPr/>
      <dgm:t>
        <a:bodyPr/>
        <a:lstStyle/>
        <a:p>
          <a:r>
            <a:rPr lang="en-US"/>
            <a:t>Social/Leisure programming directed by Activities Staff</a:t>
          </a:r>
        </a:p>
      </dgm:t>
    </dgm:pt>
    <dgm:pt modelId="{BC3143DB-3027-6E4C-99F2-BAC854E2CDB2}" type="parTrans" cxnId="{4048B524-DD5A-B04F-B7C7-6DB4CA636245}">
      <dgm:prSet/>
      <dgm:spPr/>
      <dgm:t>
        <a:bodyPr/>
        <a:lstStyle/>
        <a:p>
          <a:endParaRPr lang="en-US"/>
        </a:p>
      </dgm:t>
    </dgm:pt>
    <dgm:pt modelId="{DB3D8765-707C-194E-A2F8-C76A5A8E2D02}" type="sibTrans" cxnId="{4048B524-DD5A-B04F-B7C7-6DB4CA636245}">
      <dgm:prSet/>
      <dgm:spPr/>
      <dgm:t>
        <a:bodyPr/>
        <a:lstStyle/>
        <a:p>
          <a:endParaRPr lang="en-US"/>
        </a:p>
      </dgm:t>
    </dgm:pt>
    <dgm:pt modelId="{A4F542B6-1BC2-8B4C-BCC1-45C57D607530}">
      <dgm:prSet/>
      <dgm:spPr/>
      <dgm:t>
        <a:bodyPr/>
        <a:lstStyle/>
        <a:p>
          <a:r>
            <a:rPr lang="en-US"/>
            <a:t>OT not involved in social/leisure interventions at Chesterwood</a:t>
          </a:r>
        </a:p>
      </dgm:t>
    </dgm:pt>
    <dgm:pt modelId="{A74771A0-1075-6C48-975D-4801208A59F8}" type="parTrans" cxnId="{1B226123-E2D6-D044-A183-E77A8A86EC2F}">
      <dgm:prSet/>
      <dgm:spPr/>
      <dgm:t>
        <a:bodyPr/>
        <a:lstStyle/>
        <a:p>
          <a:endParaRPr lang="en-US"/>
        </a:p>
      </dgm:t>
    </dgm:pt>
    <dgm:pt modelId="{004A7830-84B3-0E46-85BD-9A21B48FEB45}" type="sibTrans" cxnId="{1B226123-E2D6-D044-A183-E77A8A86EC2F}">
      <dgm:prSet/>
      <dgm:spPr/>
      <dgm:t>
        <a:bodyPr/>
        <a:lstStyle/>
        <a:p>
          <a:endParaRPr lang="en-US"/>
        </a:p>
      </dgm:t>
    </dgm:pt>
    <dgm:pt modelId="{132E2617-C762-7045-B7DF-A76142129E7B}">
      <dgm:prSet phldrT="[Text]"/>
      <dgm:spPr/>
      <dgm:t>
        <a:bodyPr/>
        <a:lstStyle/>
        <a:p>
          <a:r>
            <a:rPr lang="en-US" dirty="0"/>
            <a:t>Determine the impact of an OT-led social and leisure program (Circle of Friends) on the well-being of older adults at </a:t>
          </a:r>
          <a:r>
            <a:rPr lang="en-US" dirty="0" err="1"/>
            <a:t>Chesterwood</a:t>
          </a:r>
          <a:r>
            <a:rPr lang="en-US" dirty="0"/>
            <a:t> Senior Living</a:t>
          </a:r>
        </a:p>
      </dgm:t>
    </dgm:pt>
    <dgm:pt modelId="{61F077AE-222B-F34A-B658-0610E2361B35}" type="parTrans" cxnId="{9BC65E8A-DAC8-FC45-A9C2-3C00C7280B16}">
      <dgm:prSet/>
      <dgm:spPr/>
      <dgm:t>
        <a:bodyPr/>
        <a:lstStyle/>
        <a:p>
          <a:endParaRPr lang="en-US"/>
        </a:p>
      </dgm:t>
    </dgm:pt>
    <dgm:pt modelId="{095792F1-730B-3F49-8F40-B26E3CC0A12A}" type="sibTrans" cxnId="{9BC65E8A-DAC8-FC45-A9C2-3C00C7280B16}">
      <dgm:prSet/>
      <dgm:spPr/>
      <dgm:t>
        <a:bodyPr/>
        <a:lstStyle/>
        <a:p>
          <a:endParaRPr lang="en-US"/>
        </a:p>
      </dgm:t>
    </dgm:pt>
    <dgm:pt modelId="{B37740B3-E6DA-0C49-A412-1300095CF31A}">
      <dgm:prSet phldrT="[Text]"/>
      <dgm:spPr/>
      <dgm:t>
        <a:bodyPr/>
        <a:lstStyle/>
        <a:p>
          <a:endParaRPr lang="en-US" dirty="0"/>
        </a:p>
      </dgm:t>
    </dgm:pt>
    <dgm:pt modelId="{A34B75D0-EFD0-DD4E-AEA0-1BE282560C25}" type="parTrans" cxnId="{19F3513B-E1F8-254A-8AC5-5507F46C78D3}">
      <dgm:prSet/>
      <dgm:spPr/>
      <dgm:t>
        <a:bodyPr/>
        <a:lstStyle/>
        <a:p>
          <a:endParaRPr lang="en-US"/>
        </a:p>
      </dgm:t>
    </dgm:pt>
    <dgm:pt modelId="{FB457495-CFC5-DE43-9113-FA194F4AC4D1}" type="sibTrans" cxnId="{19F3513B-E1F8-254A-8AC5-5507F46C78D3}">
      <dgm:prSet/>
      <dgm:spPr/>
      <dgm:t>
        <a:bodyPr/>
        <a:lstStyle/>
        <a:p>
          <a:endParaRPr lang="en-US"/>
        </a:p>
      </dgm:t>
    </dgm:pt>
    <dgm:pt modelId="{A9D9C0DD-91D5-A548-83C8-45EE9C0A86C9}">
      <dgm:prSet phldrT="[Text]"/>
      <dgm:spPr/>
      <dgm:t>
        <a:bodyPr/>
        <a:lstStyle/>
        <a:p>
          <a:endParaRPr lang="en-US" dirty="0"/>
        </a:p>
      </dgm:t>
    </dgm:pt>
    <dgm:pt modelId="{CFA1D6D7-7204-3242-814D-394C14899B54}" type="parTrans" cxnId="{416FE892-A2EB-0B43-BCBA-7321B8C243B0}">
      <dgm:prSet/>
      <dgm:spPr/>
      <dgm:t>
        <a:bodyPr/>
        <a:lstStyle/>
        <a:p>
          <a:endParaRPr lang="en-US"/>
        </a:p>
      </dgm:t>
    </dgm:pt>
    <dgm:pt modelId="{43D15E61-D001-FB4D-8B41-E771FFC7570D}" type="sibTrans" cxnId="{416FE892-A2EB-0B43-BCBA-7321B8C243B0}">
      <dgm:prSet/>
      <dgm:spPr/>
      <dgm:t>
        <a:bodyPr/>
        <a:lstStyle/>
        <a:p>
          <a:endParaRPr lang="en-US"/>
        </a:p>
      </dgm:t>
    </dgm:pt>
    <dgm:pt modelId="{6A7CAF61-3D78-D145-90C4-0D24EBACE37C}" type="pres">
      <dgm:prSet presAssocID="{46C85191-4FAC-E14F-AAFB-C3E830444E05}" presName="linear" presStyleCnt="0">
        <dgm:presLayoutVars>
          <dgm:dir/>
          <dgm:animLvl val="lvl"/>
          <dgm:resizeHandles val="exact"/>
        </dgm:presLayoutVars>
      </dgm:prSet>
      <dgm:spPr/>
    </dgm:pt>
    <dgm:pt modelId="{CB07FCD2-FB60-4D41-AD48-8E4207E5DB2A}" type="pres">
      <dgm:prSet presAssocID="{CE62ED55-F2B5-5245-B731-1158A17BBAFF}" presName="parentLin" presStyleCnt="0"/>
      <dgm:spPr/>
    </dgm:pt>
    <dgm:pt modelId="{271EE028-2EC3-064A-ADF5-F5BDD03A19E0}" type="pres">
      <dgm:prSet presAssocID="{CE62ED55-F2B5-5245-B731-1158A17BBAFF}" presName="parentLeftMargin" presStyleLbl="node1" presStyleIdx="0" presStyleCnt="2"/>
      <dgm:spPr/>
    </dgm:pt>
    <dgm:pt modelId="{F0D9F797-6D54-794D-970A-883594191E1A}" type="pres">
      <dgm:prSet presAssocID="{CE62ED55-F2B5-5245-B731-1158A17BBAFF}" presName="parentText" presStyleLbl="node1" presStyleIdx="0" presStyleCnt="2" custLinFactX="-408" custLinFactNeighborX="-100000" custLinFactNeighborY="-7922">
        <dgm:presLayoutVars>
          <dgm:chMax val="0"/>
          <dgm:bulletEnabled val="1"/>
        </dgm:presLayoutVars>
      </dgm:prSet>
      <dgm:spPr/>
    </dgm:pt>
    <dgm:pt modelId="{E74D7446-F264-D646-9206-E9C9E12DE56C}" type="pres">
      <dgm:prSet presAssocID="{CE62ED55-F2B5-5245-B731-1158A17BBAFF}" presName="negativeSpace" presStyleCnt="0"/>
      <dgm:spPr/>
    </dgm:pt>
    <dgm:pt modelId="{FE1D48F9-7F83-CA45-A34A-E4A9DB1CAEC8}" type="pres">
      <dgm:prSet presAssocID="{CE62ED55-F2B5-5245-B731-1158A17BBAFF}" presName="childText" presStyleLbl="conFgAcc1" presStyleIdx="0" presStyleCnt="2" custLinFactY="-78" custLinFactNeighborY="-100000">
        <dgm:presLayoutVars>
          <dgm:bulletEnabled val="1"/>
        </dgm:presLayoutVars>
      </dgm:prSet>
      <dgm:spPr/>
    </dgm:pt>
    <dgm:pt modelId="{59189B0E-4E11-0B44-ADC9-BB792E6E6A60}" type="pres">
      <dgm:prSet presAssocID="{D6C2010C-34D1-6E49-B58E-64DEDA22B941}" presName="spaceBetweenRectangles" presStyleCnt="0"/>
      <dgm:spPr/>
    </dgm:pt>
    <dgm:pt modelId="{163E4C6C-CC33-2242-BF56-AD7456D4C4DD}" type="pres">
      <dgm:prSet presAssocID="{0416E492-C3BA-8245-8E1F-30B474C28970}" presName="parentLin" presStyleCnt="0"/>
      <dgm:spPr/>
    </dgm:pt>
    <dgm:pt modelId="{4FCAC8C1-4423-284D-B1FE-E7BF16E4F9CA}" type="pres">
      <dgm:prSet presAssocID="{0416E492-C3BA-8245-8E1F-30B474C28970}" presName="parentLeftMargin" presStyleLbl="node1" presStyleIdx="0" presStyleCnt="2"/>
      <dgm:spPr/>
    </dgm:pt>
    <dgm:pt modelId="{35EBF9FE-DC0F-1647-8244-95B1A6ECCB88}" type="pres">
      <dgm:prSet presAssocID="{0416E492-C3BA-8245-8E1F-30B474C28970}" presName="parentText" presStyleLbl="node1" presStyleIdx="1" presStyleCnt="2" custLinFactNeighborX="-100000" custLinFactNeighborY="9979">
        <dgm:presLayoutVars>
          <dgm:chMax val="0"/>
          <dgm:bulletEnabled val="1"/>
        </dgm:presLayoutVars>
      </dgm:prSet>
      <dgm:spPr/>
    </dgm:pt>
    <dgm:pt modelId="{73B9D411-D2D3-4D4D-99C6-B7A8DD651D07}" type="pres">
      <dgm:prSet presAssocID="{0416E492-C3BA-8245-8E1F-30B474C28970}" presName="negativeSpace" presStyleCnt="0"/>
      <dgm:spPr/>
    </dgm:pt>
    <dgm:pt modelId="{8407FE0E-EB6E-CB4B-81A1-BF5EFAF2CA96}" type="pres">
      <dgm:prSet presAssocID="{0416E492-C3BA-8245-8E1F-30B474C28970}" presName="childText" presStyleLbl="conFgAcc1" presStyleIdx="1" presStyleCnt="2">
        <dgm:presLayoutVars>
          <dgm:bulletEnabled val="1"/>
        </dgm:presLayoutVars>
      </dgm:prSet>
      <dgm:spPr/>
    </dgm:pt>
  </dgm:ptLst>
  <dgm:cxnLst>
    <dgm:cxn modelId="{6169DD14-17AD-4E40-9E9F-45F3F94A4363}" type="presOf" srcId="{B37740B3-E6DA-0C49-A412-1300095CF31A}" destId="{FE1D48F9-7F83-CA45-A34A-E4A9DB1CAEC8}" srcOrd="0" destOrd="0" presId="urn:microsoft.com/office/officeart/2005/8/layout/list1"/>
    <dgm:cxn modelId="{1B226123-E2D6-D044-A183-E77A8A86EC2F}" srcId="{0416E492-C3BA-8245-8E1F-30B474C28970}" destId="{A4F542B6-1BC2-8B4C-BCC1-45C57D607530}" srcOrd="2" destOrd="0" parTransId="{A74771A0-1075-6C48-975D-4801208A59F8}" sibTransId="{004A7830-84B3-0E46-85BD-9A21B48FEB45}"/>
    <dgm:cxn modelId="{4048B524-DD5A-B04F-B7C7-6DB4CA636245}" srcId="{0416E492-C3BA-8245-8E1F-30B474C28970}" destId="{7534D3C2-7267-C840-91FF-6EDCB9C9D650}" srcOrd="1" destOrd="0" parTransId="{BC3143DB-3027-6E4C-99F2-BAC854E2CDB2}" sibTransId="{DB3D8765-707C-194E-A2F8-C76A5A8E2D02}"/>
    <dgm:cxn modelId="{66328A2E-1271-6D49-BC98-4B2F382D566C}" type="presOf" srcId="{CE62ED55-F2B5-5245-B731-1158A17BBAFF}" destId="{F0D9F797-6D54-794D-970A-883594191E1A}" srcOrd="1" destOrd="0" presId="urn:microsoft.com/office/officeart/2005/8/layout/list1"/>
    <dgm:cxn modelId="{0C271D2F-D8AF-9342-AC50-53B0EEC3C68E}" type="presOf" srcId="{46C85191-4FAC-E14F-AAFB-C3E830444E05}" destId="{6A7CAF61-3D78-D145-90C4-0D24EBACE37C}" srcOrd="0" destOrd="0" presId="urn:microsoft.com/office/officeart/2005/8/layout/list1"/>
    <dgm:cxn modelId="{19F3513B-E1F8-254A-8AC5-5507F46C78D3}" srcId="{CE62ED55-F2B5-5245-B731-1158A17BBAFF}" destId="{B37740B3-E6DA-0C49-A412-1300095CF31A}" srcOrd="0" destOrd="0" parTransId="{A34B75D0-EFD0-DD4E-AEA0-1BE282560C25}" sibTransId="{FB457495-CFC5-DE43-9113-FA194F4AC4D1}"/>
    <dgm:cxn modelId="{0260504B-50EF-EE4D-9EE4-563EBE80E20C}" type="presOf" srcId="{CE62ED55-F2B5-5245-B731-1158A17BBAFF}" destId="{271EE028-2EC3-064A-ADF5-F5BDD03A19E0}" srcOrd="0" destOrd="0" presId="urn:microsoft.com/office/officeart/2005/8/layout/list1"/>
    <dgm:cxn modelId="{9BC65E8A-DAC8-FC45-A9C2-3C00C7280B16}" srcId="{CE62ED55-F2B5-5245-B731-1158A17BBAFF}" destId="{132E2617-C762-7045-B7DF-A76142129E7B}" srcOrd="1" destOrd="0" parTransId="{61F077AE-222B-F34A-B658-0610E2361B35}" sibTransId="{095792F1-730B-3F49-8F40-B26E3CC0A12A}"/>
    <dgm:cxn modelId="{3631858D-F89E-D04E-A27D-0BD1AADDD442}" type="presOf" srcId="{7534D3C2-7267-C840-91FF-6EDCB9C9D650}" destId="{8407FE0E-EB6E-CB4B-81A1-BF5EFAF2CA96}" srcOrd="0" destOrd="1" presId="urn:microsoft.com/office/officeart/2005/8/layout/list1"/>
    <dgm:cxn modelId="{416FE892-A2EB-0B43-BCBA-7321B8C243B0}" srcId="{0416E492-C3BA-8245-8E1F-30B474C28970}" destId="{A9D9C0DD-91D5-A548-83C8-45EE9C0A86C9}" srcOrd="0" destOrd="0" parTransId="{CFA1D6D7-7204-3242-814D-394C14899B54}" sibTransId="{43D15E61-D001-FB4D-8B41-E771FFC7570D}"/>
    <dgm:cxn modelId="{E47041B9-778C-7940-A3B2-089FD2433E01}" type="presOf" srcId="{A4F542B6-1BC2-8B4C-BCC1-45C57D607530}" destId="{8407FE0E-EB6E-CB4B-81A1-BF5EFAF2CA96}" srcOrd="0" destOrd="2" presId="urn:microsoft.com/office/officeart/2005/8/layout/list1"/>
    <dgm:cxn modelId="{CE9E33BE-0300-7946-8C5F-EFA67918DB11}" type="presOf" srcId="{0416E492-C3BA-8245-8E1F-30B474C28970}" destId="{35EBF9FE-DC0F-1647-8244-95B1A6ECCB88}" srcOrd="1" destOrd="0" presId="urn:microsoft.com/office/officeart/2005/8/layout/list1"/>
    <dgm:cxn modelId="{A4A0BFC1-479E-3B43-B628-8281D77A0319}" type="presOf" srcId="{A9D9C0DD-91D5-A548-83C8-45EE9C0A86C9}" destId="{8407FE0E-EB6E-CB4B-81A1-BF5EFAF2CA96}" srcOrd="0" destOrd="0" presId="urn:microsoft.com/office/officeart/2005/8/layout/list1"/>
    <dgm:cxn modelId="{977743D5-0FEA-7647-A744-5BCC032AB219}" type="presOf" srcId="{132E2617-C762-7045-B7DF-A76142129E7B}" destId="{FE1D48F9-7F83-CA45-A34A-E4A9DB1CAEC8}" srcOrd="0" destOrd="1" presId="urn:microsoft.com/office/officeart/2005/8/layout/list1"/>
    <dgm:cxn modelId="{B11495D6-43FF-AC42-8CC1-5B74DD20A843}" srcId="{46C85191-4FAC-E14F-AAFB-C3E830444E05}" destId="{CE62ED55-F2B5-5245-B731-1158A17BBAFF}" srcOrd="0" destOrd="0" parTransId="{39B6B578-9ECA-C440-BC5D-8F0B5410927D}" sibTransId="{D6C2010C-34D1-6E49-B58E-64DEDA22B941}"/>
    <dgm:cxn modelId="{B6A767F8-23F9-F34A-81AC-9AF195ED6B89}" srcId="{46C85191-4FAC-E14F-AAFB-C3E830444E05}" destId="{0416E492-C3BA-8245-8E1F-30B474C28970}" srcOrd="1" destOrd="0" parTransId="{2C700A51-E4D6-AA46-B38F-C3D08C42D63B}" sibTransId="{4BE42205-C020-7D49-8072-E580C14A7B63}"/>
    <dgm:cxn modelId="{17E3ABF9-63AF-AC45-94FC-B1CD694F7ED0}" type="presOf" srcId="{0416E492-C3BA-8245-8E1F-30B474C28970}" destId="{4FCAC8C1-4423-284D-B1FE-E7BF16E4F9CA}" srcOrd="0" destOrd="0" presId="urn:microsoft.com/office/officeart/2005/8/layout/list1"/>
    <dgm:cxn modelId="{AAEF1084-1417-8647-8009-DDFEF96E0A5D}" type="presParOf" srcId="{6A7CAF61-3D78-D145-90C4-0D24EBACE37C}" destId="{CB07FCD2-FB60-4D41-AD48-8E4207E5DB2A}" srcOrd="0" destOrd="0" presId="urn:microsoft.com/office/officeart/2005/8/layout/list1"/>
    <dgm:cxn modelId="{B15595C7-6EB4-CE49-AACE-753C0450A201}" type="presParOf" srcId="{CB07FCD2-FB60-4D41-AD48-8E4207E5DB2A}" destId="{271EE028-2EC3-064A-ADF5-F5BDD03A19E0}" srcOrd="0" destOrd="0" presId="urn:microsoft.com/office/officeart/2005/8/layout/list1"/>
    <dgm:cxn modelId="{585106D1-80AA-A444-BDC1-1DFB9A5413B4}" type="presParOf" srcId="{CB07FCD2-FB60-4D41-AD48-8E4207E5DB2A}" destId="{F0D9F797-6D54-794D-970A-883594191E1A}" srcOrd="1" destOrd="0" presId="urn:microsoft.com/office/officeart/2005/8/layout/list1"/>
    <dgm:cxn modelId="{4ED32AAA-EB18-8240-A65B-D304FF439C79}" type="presParOf" srcId="{6A7CAF61-3D78-D145-90C4-0D24EBACE37C}" destId="{E74D7446-F264-D646-9206-E9C9E12DE56C}" srcOrd="1" destOrd="0" presId="urn:microsoft.com/office/officeart/2005/8/layout/list1"/>
    <dgm:cxn modelId="{F9A0DD14-FDB7-C946-9EB3-661CA6DF6CEF}" type="presParOf" srcId="{6A7CAF61-3D78-D145-90C4-0D24EBACE37C}" destId="{FE1D48F9-7F83-CA45-A34A-E4A9DB1CAEC8}" srcOrd="2" destOrd="0" presId="urn:microsoft.com/office/officeart/2005/8/layout/list1"/>
    <dgm:cxn modelId="{305C6877-8174-EC45-AE7D-04C32A3315DC}" type="presParOf" srcId="{6A7CAF61-3D78-D145-90C4-0D24EBACE37C}" destId="{59189B0E-4E11-0B44-ADC9-BB792E6E6A60}" srcOrd="3" destOrd="0" presId="urn:microsoft.com/office/officeart/2005/8/layout/list1"/>
    <dgm:cxn modelId="{8019E987-EDB0-5245-A86D-676FFAD02524}" type="presParOf" srcId="{6A7CAF61-3D78-D145-90C4-0D24EBACE37C}" destId="{163E4C6C-CC33-2242-BF56-AD7456D4C4DD}" srcOrd="4" destOrd="0" presId="urn:microsoft.com/office/officeart/2005/8/layout/list1"/>
    <dgm:cxn modelId="{02AECA27-0534-4641-9097-DCABB6E4C8CF}" type="presParOf" srcId="{163E4C6C-CC33-2242-BF56-AD7456D4C4DD}" destId="{4FCAC8C1-4423-284D-B1FE-E7BF16E4F9CA}" srcOrd="0" destOrd="0" presId="urn:microsoft.com/office/officeart/2005/8/layout/list1"/>
    <dgm:cxn modelId="{31443191-4411-5544-BBE4-DEEF59E287B9}" type="presParOf" srcId="{163E4C6C-CC33-2242-BF56-AD7456D4C4DD}" destId="{35EBF9FE-DC0F-1647-8244-95B1A6ECCB88}" srcOrd="1" destOrd="0" presId="urn:microsoft.com/office/officeart/2005/8/layout/list1"/>
    <dgm:cxn modelId="{BCE958D9-1EA0-1444-903D-18E9F0CDA3B9}" type="presParOf" srcId="{6A7CAF61-3D78-D145-90C4-0D24EBACE37C}" destId="{73B9D411-D2D3-4D4D-99C6-B7A8DD651D07}" srcOrd="5" destOrd="0" presId="urn:microsoft.com/office/officeart/2005/8/layout/list1"/>
    <dgm:cxn modelId="{1815A546-BD70-D942-8D50-2922F6CA6B38}" type="presParOf" srcId="{6A7CAF61-3D78-D145-90C4-0D24EBACE37C}" destId="{8407FE0E-EB6E-CB4B-81A1-BF5EFAF2CA9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60F06D-A73A-4344-B286-0E5DEC8C3A4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B45F7878-DBAE-42BE-B3D8-828CB454AE92}">
      <dgm:prSet custT="1"/>
      <dgm:spPr/>
      <dgm:t>
        <a:bodyPr/>
        <a:lstStyle/>
        <a:p>
          <a:r>
            <a:rPr lang="en-US" sz="3200" dirty="0"/>
            <a:t>Group-rehab model established in Sweden </a:t>
          </a:r>
        </a:p>
      </dgm:t>
    </dgm:pt>
    <dgm:pt modelId="{B0306C59-91AA-4063-9CB4-2EFDA5337C26}" type="parTrans" cxnId="{B20771FC-31B7-4311-9B58-1437E278E7F6}">
      <dgm:prSet/>
      <dgm:spPr/>
      <dgm:t>
        <a:bodyPr/>
        <a:lstStyle/>
        <a:p>
          <a:endParaRPr lang="en-US"/>
        </a:p>
      </dgm:t>
    </dgm:pt>
    <dgm:pt modelId="{FA03A3D1-36B5-4D55-80B4-37209E0363C7}" type="sibTrans" cxnId="{B20771FC-31B7-4311-9B58-1437E278E7F6}">
      <dgm:prSet/>
      <dgm:spPr/>
      <dgm:t>
        <a:bodyPr/>
        <a:lstStyle/>
        <a:p>
          <a:endParaRPr lang="en-US"/>
        </a:p>
      </dgm:t>
    </dgm:pt>
    <dgm:pt modelId="{36FD1978-8D87-4BCF-8A43-52F8E7A75695}">
      <dgm:prSet custT="1"/>
      <dgm:spPr/>
      <dgm:t>
        <a:bodyPr/>
        <a:lstStyle/>
        <a:p>
          <a:r>
            <a:rPr lang="en-US" sz="2000" dirty="0"/>
            <a:t>Aim: To prevent loneliness among community dwelling OAs</a:t>
          </a:r>
        </a:p>
      </dgm:t>
    </dgm:pt>
    <dgm:pt modelId="{488B60A7-3B71-43B5-A556-5218C8C85ABF}" type="parTrans" cxnId="{90B7646B-A817-424B-8876-1E678BF3FADD}">
      <dgm:prSet/>
      <dgm:spPr/>
      <dgm:t>
        <a:bodyPr/>
        <a:lstStyle/>
        <a:p>
          <a:endParaRPr lang="en-US"/>
        </a:p>
      </dgm:t>
    </dgm:pt>
    <dgm:pt modelId="{2BD00949-EDAE-49E7-8D48-442A7DAFAAE1}" type="sibTrans" cxnId="{90B7646B-A817-424B-8876-1E678BF3FADD}">
      <dgm:prSet/>
      <dgm:spPr/>
      <dgm:t>
        <a:bodyPr/>
        <a:lstStyle/>
        <a:p>
          <a:endParaRPr lang="en-US"/>
        </a:p>
      </dgm:t>
    </dgm:pt>
    <dgm:pt modelId="{6F0DBAE1-F241-4BE2-9654-BB7F47653C89}">
      <dgm:prSet custT="1"/>
      <dgm:spPr/>
      <dgm:t>
        <a:bodyPr/>
        <a:lstStyle/>
        <a:p>
          <a:r>
            <a:rPr lang="en-US" sz="2000" dirty="0"/>
            <a:t>Design: 1 hour sessions, 1x/week, 12 week period</a:t>
          </a:r>
        </a:p>
      </dgm:t>
    </dgm:pt>
    <dgm:pt modelId="{0C7E6686-9DD4-4983-8260-4F000790FC22}" type="parTrans" cxnId="{F173BFFC-DE6F-48F6-AF3F-AD4C3F4B9F6A}">
      <dgm:prSet/>
      <dgm:spPr/>
      <dgm:t>
        <a:bodyPr/>
        <a:lstStyle/>
        <a:p>
          <a:endParaRPr lang="en-US"/>
        </a:p>
      </dgm:t>
    </dgm:pt>
    <dgm:pt modelId="{096830E2-32BD-4E76-BC6E-7260DE07E365}" type="sibTrans" cxnId="{F173BFFC-DE6F-48F6-AF3F-AD4C3F4B9F6A}">
      <dgm:prSet/>
      <dgm:spPr/>
      <dgm:t>
        <a:bodyPr/>
        <a:lstStyle/>
        <a:p>
          <a:endParaRPr lang="en-US"/>
        </a:p>
      </dgm:t>
    </dgm:pt>
    <dgm:pt modelId="{C2D44076-6289-46E7-8495-C4E3BB2C7DDF}">
      <dgm:prSet custT="1"/>
      <dgm:spPr/>
      <dgm:t>
        <a:bodyPr/>
        <a:lstStyle/>
        <a:p>
          <a:r>
            <a:rPr lang="en-US" sz="2000" dirty="0"/>
            <a:t>8 group members, 2 facilitators </a:t>
          </a:r>
        </a:p>
      </dgm:t>
    </dgm:pt>
    <dgm:pt modelId="{CEC6B690-5789-43B3-8F95-666124359EC7}" type="parTrans" cxnId="{83297BF7-3A4A-4622-B668-62F6F6CF58C3}">
      <dgm:prSet/>
      <dgm:spPr/>
      <dgm:t>
        <a:bodyPr/>
        <a:lstStyle/>
        <a:p>
          <a:endParaRPr lang="en-US"/>
        </a:p>
      </dgm:t>
    </dgm:pt>
    <dgm:pt modelId="{DB13DBCD-BB2E-4011-BBE0-FAFCB6772AD3}" type="sibTrans" cxnId="{83297BF7-3A4A-4622-B668-62F6F6CF58C3}">
      <dgm:prSet/>
      <dgm:spPr/>
      <dgm:t>
        <a:bodyPr/>
        <a:lstStyle/>
        <a:p>
          <a:endParaRPr lang="en-US"/>
        </a:p>
      </dgm:t>
    </dgm:pt>
    <dgm:pt modelId="{EE8B0039-2F7F-4D16-A898-B6E5E1AB9E34}">
      <dgm:prSet custT="1"/>
      <dgm:spPr/>
      <dgm:t>
        <a:bodyPr/>
        <a:lstStyle/>
        <a:p>
          <a:r>
            <a:rPr lang="en-US" sz="3200" dirty="0" err="1"/>
            <a:t>CoF</a:t>
          </a:r>
          <a:r>
            <a:rPr lang="en-US" sz="3200" dirty="0"/>
            <a:t> at </a:t>
          </a:r>
          <a:r>
            <a:rPr lang="en-US" sz="3200" dirty="0" err="1"/>
            <a:t>Chesterwood</a:t>
          </a:r>
          <a:r>
            <a:rPr lang="en-US" sz="3200" dirty="0"/>
            <a:t> </a:t>
          </a:r>
        </a:p>
      </dgm:t>
    </dgm:pt>
    <dgm:pt modelId="{86C37917-2C6C-403B-9762-487063087D93}" type="parTrans" cxnId="{135120A1-BDBC-4776-8CF7-BB4C528050F7}">
      <dgm:prSet/>
      <dgm:spPr/>
      <dgm:t>
        <a:bodyPr/>
        <a:lstStyle/>
        <a:p>
          <a:endParaRPr lang="en-US"/>
        </a:p>
      </dgm:t>
    </dgm:pt>
    <dgm:pt modelId="{9E0300BB-9B7A-42FB-A714-48A16609FC90}" type="sibTrans" cxnId="{135120A1-BDBC-4776-8CF7-BB4C528050F7}">
      <dgm:prSet/>
      <dgm:spPr/>
      <dgm:t>
        <a:bodyPr/>
        <a:lstStyle/>
        <a:p>
          <a:endParaRPr lang="en-US"/>
        </a:p>
      </dgm:t>
    </dgm:pt>
    <dgm:pt modelId="{AF772307-8F03-432C-A44E-2D438B4D9104}">
      <dgm:prSet custT="1"/>
      <dgm:spPr/>
      <dgm:t>
        <a:bodyPr/>
        <a:lstStyle/>
        <a:p>
          <a:r>
            <a:rPr lang="en-US" sz="2000" dirty="0"/>
            <a:t>12 participants, avg age 82.6 yrs </a:t>
          </a:r>
        </a:p>
      </dgm:t>
    </dgm:pt>
    <dgm:pt modelId="{C6821286-B437-4AC1-AA00-A970EC397E9A}" type="parTrans" cxnId="{E1EE623B-0A3A-4D4F-8AF5-FF31CAB9A6B7}">
      <dgm:prSet/>
      <dgm:spPr/>
      <dgm:t>
        <a:bodyPr/>
        <a:lstStyle/>
        <a:p>
          <a:endParaRPr lang="en-US"/>
        </a:p>
      </dgm:t>
    </dgm:pt>
    <dgm:pt modelId="{C07A7712-81DB-4B75-ABF8-C70843970CD3}" type="sibTrans" cxnId="{E1EE623B-0A3A-4D4F-8AF5-FF31CAB9A6B7}">
      <dgm:prSet/>
      <dgm:spPr/>
      <dgm:t>
        <a:bodyPr/>
        <a:lstStyle/>
        <a:p>
          <a:endParaRPr lang="en-US"/>
        </a:p>
      </dgm:t>
    </dgm:pt>
    <dgm:pt modelId="{336519ED-AEFC-4EAD-BD99-C47ACDC979FE}">
      <dgm:prSet custT="1"/>
      <dgm:spPr/>
      <dgm:t>
        <a:bodyPr/>
        <a:lstStyle/>
        <a:p>
          <a:r>
            <a:rPr lang="en-US" sz="2000" dirty="0"/>
            <a:t>1 IL and 11 AL residents </a:t>
          </a:r>
        </a:p>
      </dgm:t>
    </dgm:pt>
    <dgm:pt modelId="{0866053D-4C31-4087-8B4B-8D3D2D9DEB04}" type="parTrans" cxnId="{99BAE190-208E-4341-915A-8C28CE977FA2}">
      <dgm:prSet/>
      <dgm:spPr/>
      <dgm:t>
        <a:bodyPr/>
        <a:lstStyle/>
        <a:p>
          <a:endParaRPr lang="en-US"/>
        </a:p>
      </dgm:t>
    </dgm:pt>
    <dgm:pt modelId="{FD29CA44-626B-4FE9-9B66-F57FB8A57D7B}" type="sibTrans" cxnId="{99BAE190-208E-4341-915A-8C28CE977FA2}">
      <dgm:prSet/>
      <dgm:spPr/>
      <dgm:t>
        <a:bodyPr/>
        <a:lstStyle/>
        <a:p>
          <a:endParaRPr lang="en-US"/>
        </a:p>
      </dgm:t>
    </dgm:pt>
    <dgm:pt modelId="{A25B8693-00EE-4B42-A7F7-4B48DCC7B474}">
      <dgm:prSet custT="1"/>
      <dgm:spPr/>
      <dgm:t>
        <a:bodyPr/>
        <a:lstStyle/>
        <a:p>
          <a:r>
            <a:rPr lang="en-US" sz="2000" dirty="0"/>
            <a:t>1 hour session, 1x/week, 6 week period</a:t>
          </a:r>
        </a:p>
      </dgm:t>
    </dgm:pt>
    <dgm:pt modelId="{40CA046F-1497-4CB8-BBAA-4B038D4B8579}" type="parTrans" cxnId="{D232AB93-8562-484F-BC54-7FC4D3A9AB35}">
      <dgm:prSet/>
      <dgm:spPr/>
      <dgm:t>
        <a:bodyPr/>
        <a:lstStyle/>
        <a:p>
          <a:endParaRPr lang="en-US"/>
        </a:p>
      </dgm:t>
    </dgm:pt>
    <dgm:pt modelId="{D2E3CD1E-1931-4EA1-A15B-64FD990868E7}" type="sibTrans" cxnId="{D232AB93-8562-484F-BC54-7FC4D3A9AB35}">
      <dgm:prSet/>
      <dgm:spPr/>
      <dgm:t>
        <a:bodyPr/>
        <a:lstStyle/>
        <a:p>
          <a:endParaRPr lang="en-US"/>
        </a:p>
      </dgm:t>
    </dgm:pt>
    <dgm:pt modelId="{C58EEAC5-D2A8-ED43-A9DE-938C1B74BD1D}">
      <dgm:prSet custT="1"/>
      <dgm:spPr/>
      <dgm:t>
        <a:bodyPr/>
        <a:lstStyle/>
        <a:p>
          <a:r>
            <a:rPr lang="en-US" sz="2000" dirty="0"/>
            <a:t>Purpose: Make new friends, participate in meaningful activities</a:t>
          </a:r>
        </a:p>
      </dgm:t>
    </dgm:pt>
    <dgm:pt modelId="{C42F8703-24E1-C94C-9AA1-C6BDB5AF4106}" type="parTrans" cxnId="{4AB701BF-49F2-7344-B4B0-99E5F5B27D0A}">
      <dgm:prSet/>
      <dgm:spPr/>
      <dgm:t>
        <a:bodyPr/>
        <a:lstStyle/>
        <a:p>
          <a:endParaRPr lang="en-US"/>
        </a:p>
      </dgm:t>
    </dgm:pt>
    <dgm:pt modelId="{CF89FE6A-C630-1944-A65B-39BED5F0DD15}" type="sibTrans" cxnId="{4AB701BF-49F2-7344-B4B0-99E5F5B27D0A}">
      <dgm:prSet/>
      <dgm:spPr/>
      <dgm:t>
        <a:bodyPr/>
        <a:lstStyle/>
        <a:p>
          <a:endParaRPr lang="en-US"/>
        </a:p>
      </dgm:t>
    </dgm:pt>
    <dgm:pt modelId="{6B0E7941-F0E3-C146-BD62-F98E736FA1C4}">
      <dgm:prSet custT="1"/>
      <dgm:spPr/>
      <dgm:t>
        <a:bodyPr/>
        <a:lstStyle/>
        <a:p>
          <a:r>
            <a:rPr lang="en-US" sz="2000" dirty="0"/>
            <a:t>Shown to reduce loneliness and improve cognition</a:t>
          </a:r>
        </a:p>
      </dgm:t>
    </dgm:pt>
    <dgm:pt modelId="{0376E4C8-CB80-3F47-BFA6-14C520D07123}" type="parTrans" cxnId="{C6C2F921-2A5E-8A40-9726-FC118F8982D3}">
      <dgm:prSet/>
      <dgm:spPr/>
      <dgm:t>
        <a:bodyPr/>
        <a:lstStyle/>
        <a:p>
          <a:endParaRPr lang="en-US"/>
        </a:p>
      </dgm:t>
    </dgm:pt>
    <dgm:pt modelId="{C400F6F5-F13E-4B4B-9D01-5F6CDCEDBC80}" type="sibTrans" cxnId="{C6C2F921-2A5E-8A40-9726-FC118F8982D3}">
      <dgm:prSet/>
      <dgm:spPr/>
      <dgm:t>
        <a:bodyPr/>
        <a:lstStyle/>
        <a:p>
          <a:endParaRPr lang="en-US"/>
        </a:p>
      </dgm:t>
    </dgm:pt>
    <dgm:pt modelId="{B626DEE8-8E0B-544D-AEBF-759B49C1BA2F}" type="pres">
      <dgm:prSet presAssocID="{F960F06D-A73A-4344-B286-0E5DEC8C3A4E}" presName="linear" presStyleCnt="0">
        <dgm:presLayoutVars>
          <dgm:animLvl val="lvl"/>
          <dgm:resizeHandles val="exact"/>
        </dgm:presLayoutVars>
      </dgm:prSet>
      <dgm:spPr/>
    </dgm:pt>
    <dgm:pt modelId="{049E41DD-83CA-D948-B181-F909E42599B3}" type="pres">
      <dgm:prSet presAssocID="{B45F7878-DBAE-42BE-B3D8-828CB454AE92}" presName="parentText" presStyleLbl="node1" presStyleIdx="0" presStyleCnt="2">
        <dgm:presLayoutVars>
          <dgm:chMax val="0"/>
          <dgm:bulletEnabled val="1"/>
        </dgm:presLayoutVars>
      </dgm:prSet>
      <dgm:spPr/>
    </dgm:pt>
    <dgm:pt modelId="{FFB62370-7392-234E-A0A0-18A2D1E829FD}" type="pres">
      <dgm:prSet presAssocID="{B45F7878-DBAE-42BE-B3D8-828CB454AE92}" presName="childText" presStyleLbl="revTx" presStyleIdx="0" presStyleCnt="2">
        <dgm:presLayoutVars>
          <dgm:bulletEnabled val="1"/>
        </dgm:presLayoutVars>
      </dgm:prSet>
      <dgm:spPr/>
    </dgm:pt>
    <dgm:pt modelId="{C48D24AB-9A1C-9548-A190-9E41F7D1986F}" type="pres">
      <dgm:prSet presAssocID="{EE8B0039-2F7F-4D16-A898-B6E5E1AB9E34}" presName="parentText" presStyleLbl="node1" presStyleIdx="1" presStyleCnt="2">
        <dgm:presLayoutVars>
          <dgm:chMax val="0"/>
          <dgm:bulletEnabled val="1"/>
        </dgm:presLayoutVars>
      </dgm:prSet>
      <dgm:spPr/>
    </dgm:pt>
    <dgm:pt modelId="{C3A6ADAC-9F13-914B-9175-D6C0D9BCA195}" type="pres">
      <dgm:prSet presAssocID="{EE8B0039-2F7F-4D16-A898-B6E5E1AB9E34}" presName="childText" presStyleLbl="revTx" presStyleIdx="1" presStyleCnt="2">
        <dgm:presLayoutVars>
          <dgm:bulletEnabled val="1"/>
        </dgm:presLayoutVars>
      </dgm:prSet>
      <dgm:spPr/>
    </dgm:pt>
  </dgm:ptLst>
  <dgm:cxnLst>
    <dgm:cxn modelId="{C6C2F921-2A5E-8A40-9726-FC118F8982D3}" srcId="{B45F7878-DBAE-42BE-B3D8-828CB454AE92}" destId="{6B0E7941-F0E3-C146-BD62-F98E736FA1C4}" srcOrd="3" destOrd="0" parTransId="{0376E4C8-CB80-3F47-BFA6-14C520D07123}" sibTransId="{C400F6F5-F13E-4B4B-9D01-5F6CDCEDBC80}"/>
    <dgm:cxn modelId="{88F57639-8BBA-044D-8234-E7CE4D7CA8CE}" type="presOf" srcId="{F960F06D-A73A-4344-B286-0E5DEC8C3A4E}" destId="{B626DEE8-8E0B-544D-AEBF-759B49C1BA2F}" srcOrd="0" destOrd="0" presId="urn:microsoft.com/office/officeart/2005/8/layout/vList2"/>
    <dgm:cxn modelId="{E1EE623B-0A3A-4D4F-8AF5-FF31CAB9A6B7}" srcId="{EE8B0039-2F7F-4D16-A898-B6E5E1AB9E34}" destId="{AF772307-8F03-432C-A44E-2D438B4D9104}" srcOrd="0" destOrd="0" parTransId="{C6821286-B437-4AC1-AA00-A970EC397E9A}" sibTransId="{C07A7712-81DB-4B75-ABF8-C70843970CD3}"/>
    <dgm:cxn modelId="{9AA6D43B-09E8-2446-8AB3-B74442FEDDCB}" type="presOf" srcId="{AF772307-8F03-432C-A44E-2D438B4D9104}" destId="{C3A6ADAC-9F13-914B-9175-D6C0D9BCA195}" srcOrd="0" destOrd="0" presId="urn:microsoft.com/office/officeart/2005/8/layout/vList2"/>
    <dgm:cxn modelId="{86110059-05AC-F44F-A71D-A5C635699C5F}" type="presOf" srcId="{336519ED-AEFC-4EAD-BD99-C47ACDC979FE}" destId="{C3A6ADAC-9F13-914B-9175-D6C0D9BCA195}" srcOrd="0" destOrd="1" presId="urn:microsoft.com/office/officeart/2005/8/layout/vList2"/>
    <dgm:cxn modelId="{E430885F-18F3-EA46-8543-1FDA9124D6B0}" type="presOf" srcId="{A25B8693-00EE-4B42-A7F7-4B48DCC7B474}" destId="{C3A6ADAC-9F13-914B-9175-D6C0D9BCA195}" srcOrd="0" destOrd="2" presId="urn:microsoft.com/office/officeart/2005/8/layout/vList2"/>
    <dgm:cxn modelId="{90B7646B-A817-424B-8876-1E678BF3FADD}" srcId="{B45F7878-DBAE-42BE-B3D8-828CB454AE92}" destId="{36FD1978-8D87-4BCF-8A43-52F8E7A75695}" srcOrd="0" destOrd="0" parTransId="{488B60A7-3B71-43B5-A556-5218C8C85ABF}" sibTransId="{2BD00949-EDAE-49E7-8D48-442A7DAFAAE1}"/>
    <dgm:cxn modelId="{1063D684-715D-3649-B913-9005F372AF7F}" type="presOf" srcId="{6B0E7941-F0E3-C146-BD62-F98E736FA1C4}" destId="{FFB62370-7392-234E-A0A0-18A2D1E829FD}" srcOrd="0" destOrd="4" presId="urn:microsoft.com/office/officeart/2005/8/layout/vList2"/>
    <dgm:cxn modelId="{99BAE190-208E-4341-915A-8C28CE977FA2}" srcId="{EE8B0039-2F7F-4D16-A898-B6E5E1AB9E34}" destId="{336519ED-AEFC-4EAD-BD99-C47ACDC979FE}" srcOrd="1" destOrd="0" parTransId="{0866053D-4C31-4087-8B4B-8D3D2D9DEB04}" sibTransId="{FD29CA44-626B-4FE9-9B66-F57FB8A57D7B}"/>
    <dgm:cxn modelId="{D232AB93-8562-484F-BC54-7FC4D3A9AB35}" srcId="{EE8B0039-2F7F-4D16-A898-B6E5E1AB9E34}" destId="{A25B8693-00EE-4B42-A7F7-4B48DCC7B474}" srcOrd="2" destOrd="0" parTransId="{40CA046F-1497-4CB8-BBAA-4B038D4B8579}" sibTransId="{D2E3CD1E-1931-4EA1-A15B-64FD990868E7}"/>
    <dgm:cxn modelId="{135120A1-BDBC-4776-8CF7-BB4C528050F7}" srcId="{F960F06D-A73A-4344-B286-0E5DEC8C3A4E}" destId="{EE8B0039-2F7F-4D16-A898-B6E5E1AB9E34}" srcOrd="1" destOrd="0" parTransId="{86C37917-2C6C-403B-9762-487063087D93}" sibTransId="{9E0300BB-9B7A-42FB-A714-48A16609FC90}"/>
    <dgm:cxn modelId="{B8B5A3AF-1F3F-AD48-ABFD-71EDF811B492}" type="presOf" srcId="{C2D44076-6289-46E7-8495-C4E3BB2C7DDF}" destId="{FFB62370-7392-234E-A0A0-18A2D1E829FD}" srcOrd="0" destOrd="3" presId="urn:microsoft.com/office/officeart/2005/8/layout/vList2"/>
    <dgm:cxn modelId="{4AB701BF-49F2-7344-B4B0-99E5F5B27D0A}" srcId="{B45F7878-DBAE-42BE-B3D8-828CB454AE92}" destId="{C58EEAC5-D2A8-ED43-A9DE-938C1B74BD1D}" srcOrd="1" destOrd="0" parTransId="{C42F8703-24E1-C94C-9AA1-C6BDB5AF4106}" sibTransId="{CF89FE6A-C630-1944-A65B-39BED5F0DD15}"/>
    <dgm:cxn modelId="{4A5F46BF-95C8-3A4E-ABD8-B97DD8BB9DE8}" type="presOf" srcId="{36FD1978-8D87-4BCF-8A43-52F8E7A75695}" destId="{FFB62370-7392-234E-A0A0-18A2D1E829FD}" srcOrd="0" destOrd="0" presId="urn:microsoft.com/office/officeart/2005/8/layout/vList2"/>
    <dgm:cxn modelId="{CED1EDC9-B526-074D-B10D-21F72ED7C41E}" type="presOf" srcId="{6F0DBAE1-F241-4BE2-9654-BB7F47653C89}" destId="{FFB62370-7392-234E-A0A0-18A2D1E829FD}" srcOrd="0" destOrd="2" presId="urn:microsoft.com/office/officeart/2005/8/layout/vList2"/>
    <dgm:cxn modelId="{68DB39CE-918B-CC42-B3EF-4AB5133DAE54}" type="presOf" srcId="{EE8B0039-2F7F-4D16-A898-B6E5E1AB9E34}" destId="{C48D24AB-9A1C-9548-A190-9E41F7D1986F}" srcOrd="0" destOrd="0" presId="urn:microsoft.com/office/officeart/2005/8/layout/vList2"/>
    <dgm:cxn modelId="{9FE155EE-3E77-A245-ADE2-A51DD98BBEFE}" type="presOf" srcId="{B45F7878-DBAE-42BE-B3D8-828CB454AE92}" destId="{049E41DD-83CA-D948-B181-F909E42599B3}" srcOrd="0" destOrd="0" presId="urn:microsoft.com/office/officeart/2005/8/layout/vList2"/>
    <dgm:cxn modelId="{D70B0CF4-7E60-7C40-9F1A-F91E4EAC4278}" type="presOf" srcId="{C58EEAC5-D2A8-ED43-A9DE-938C1B74BD1D}" destId="{FFB62370-7392-234E-A0A0-18A2D1E829FD}" srcOrd="0" destOrd="1" presId="urn:microsoft.com/office/officeart/2005/8/layout/vList2"/>
    <dgm:cxn modelId="{83297BF7-3A4A-4622-B668-62F6F6CF58C3}" srcId="{6F0DBAE1-F241-4BE2-9654-BB7F47653C89}" destId="{C2D44076-6289-46E7-8495-C4E3BB2C7DDF}" srcOrd="0" destOrd="0" parTransId="{CEC6B690-5789-43B3-8F95-666124359EC7}" sibTransId="{DB13DBCD-BB2E-4011-BBE0-FAFCB6772AD3}"/>
    <dgm:cxn modelId="{B20771FC-31B7-4311-9B58-1437E278E7F6}" srcId="{F960F06D-A73A-4344-B286-0E5DEC8C3A4E}" destId="{B45F7878-DBAE-42BE-B3D8-828CB454AE92}" srcOrd="0" destOrd="0" parTransId="{B0306C59-91AA-4063-9CB4-2EFDA5337C26}" sibTransId="{FA03A3D1-36B5-4D55-80B4-37209E0363C7}"/>
    <dgm:cxn modelId="{F173BFFC-DE6F-48F6-AF3F-AD4C3F4B9F6A}" srcId="{B45F7878-DBAE-42BE-B3D8-828CB454AE92}" destId="{6F0DBAE1-F241-4BE2-9654-BB7F47653C89}" srcOrd="2" destOrd="0" parTransId="{0C7E6686-9DD4-4983-8260-4F000790FC22}" sibTransId="{096830E2-32BD-4E76-BC6E-7260DE07E365}"/>
    <dgm:cxn modelId="{A623EE74-1D1A-0C4E-9F33-C8AC3778FB5D}" type="presParOf" srcId="{B626DEE8-8E0B-544D-AEBF-759B49C1BA2F}" destId="{049E41DD-83CA-D948-B181-F909E42599B3}" srcOrd="0" destOrd="0" presId="urn:microsoft.com/office/officeart/2005/8/layout/vList2"/>
    <dgm:cxn modelId="{2F6997C8-64F1-B14A-A756-76B87DF4527E}" type="presParOf" srcId="{B626DEE8-8E0B-544D-AEBF-759B49C1BA2F}" destId="{FFB62370-7392-234E-A0A0-18A2D1E829FD}" srcOrd="1" destOrd="0" presId="urn:microsoft.com/office/officeart/2005/8/layout/vList2"/>
    <dgm:cxn modelId="{70AFBAC2-7541-D348-9AFD-5E27A76DE43D}" type="presParOf" srcId="{B626DEE8-8E0B-544D-AEBF-759B49C1BA2F}" destId="{C48D24AB-9A1C-9548-A190-9E41F7D1986F}" srcOrd="2" destOrd="0" presId="urn:microsoft.com/office/officeart/2005/8/layout/vList2"/>
    <dgm:cxn modelId="{46CCA3A8-0712-7A48-AA8E-FA01D7B44BDA}" type="presParOf" srcId="{B626DEE8-8E0B-544D-AEBF-759B49C1BA2F}" destId="{C3A6ADAC-9F13-914B-9175-D6C0D9BCA195}" srcOrd="3"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0BBFB5-BE48-45A6-B862-AA4B1B42A704}" type="doc">
      <dgm:prSet loTypeId="urn:microsoft.com/office/officeart/2005/8/layout/vList2" loCatId="list" qsTypeId="urn:microsoft.com/office/officeart/2005/8/quickstyle/simple4" qsCatId="simple" csTypeId="urn:microsoft.com/office/officeart/2005/8/colors/accent0_3" csCatId="mainScheme"/>
      <dgm:spPr/>
      <dgm:t>
        <a:bodyPr/>
        <a:lstStyle/>
        <a:p>
          <a:endParaRPr lang="en-US"/>
        </a:p>
      </dgm:t>
    </dgm:pt>
    <dgm:pt modelId="{D6D378C3-2E38-4CB1-95E1-C9B2BB8AD22D}">
      <dgm:prSet custT="1"/>
      <dgm:spPr/>
      <dgm:t>
        <a:bodyPr/>
        <a:lstStyle/>
        <a:p>
          <a:r>
            <a:rPr lang="en-US" sz="2800" dirty="0"/>
            <a:t>Feedback supports use of OT skills in activity analysis and task adaptation to create interventions that meet resident needs </a:t>
          </a:r>
        </a:p>
      </dgm:t>
    </dgm:pt>
    <dgm:pt modelId="{04F46965-9829-45E1-A01E-D4D8BFF172EE}" type="parTrans" cxnId="{6D95CBD7-0F09-46DA-A664-8B5F1DBFE737}">
      <dgm:prSet/>
      <dgm:spPr/>
      <dgm:t>
        <a:bodyPr/>
        <a:lstStyle/>
        <a:p>
          <a:endParaRPr lang="en-US"/>
        </a:p>
      </dgm:t>
    </dgm:pt>
    <dgm:pt modelId="{2D13B0F9-D64A-4297-8557-1FA5160EE854}" type="sibTrans" cxnId="{6D95CBD7-0F09-46DA-A664-8B5F1DBFE737}">
      <dgm:prSet/>
      <dgm:spPr/>
      <dgm:t>
        <a:bodyPr/>
        <a:lstStyle/>
        <a:p>
          <a:endParaRPr lang="en-US"/>
        </a:p>
      </dgm:t>
    </dgm:pt>
    <dgm:pt modelId="{ED9B6672-4240-4E17-8E79-3C0222C685B4}">
      <dgm:prSet custT="1"/>
      <dgm:spPr/>
      <dgm:t>
        <a:bodyPr/>
        <a:lstStyle/>
        <a:p>
          <a:r>
            <a:rPr lang="en-US" sz="2800" dirty="0"/>
            <a:t>Supports the need for OT involvement in social and leisure interventions in continued care facilities to improve resident well-being</a:t>
          </a:r>
        </a:p>
      </dgm:t>
    </dgm:pt>
    <dgm:pt modelId="{6C6E3BC9-0A9F-4A7A-B725-1A295912C8D6}" type="parTrans" cxnId="{BF8E85FD-711A-420A-88E8-D2EA0DF808C8}">
      <dgm:prSet/>
      <dgm:spPr/>
      <dgm:t>
        <a:bodyPr/>
        <a:lstStyle/>
        <a:p>
          <a:endParaRPr lang="en-US"/>
        </a:p>
      </dgm:t>
    </dgm:pt>
    <dgm:pt modelId="{B82265BB-22F0-4113-BA50-AEB34E15A731}" type="sibTrans" cxnId="{BF8E85FD-711A-420A-88E8-D2EA0DF808C8}">
      <dgm:prSet/>
      <dgm:spPr/>
      <dgm:t>
        <a:bodyPr/>
        <a:lstStyle/>
        <a:p>
          <a:endParaRPr lang="en-US"/>
        </a:p>
      </dgm:t>
    </dgm:pt>
    <dgm:pt modelId="{ACDBC2DD-BF2E-0943-8BBB-8E793CA30228}" type="pres">
      <dgm:prSet presAssocID="{0E0BBFB5-BE48-45A6-B862-AA4B1B42A704}" presName="linear" presStyleCnt="0">
        <dgm:presLayoutVars>
          <dgm:animLvl val="lvl"/>
          <dgm:resizeHandles val="exact"/>
        </dgm:presLayoutVars>
      </dgm:prSet>
      <dgm:spPr/>
    </dgm:pt>
    <dgm:pt modelId="{48680FA8-4DA4-F041-8760-9DE9588C05DA}" type="pres">
      <dgm:prSet presAssocID="{D6D378C3-2E38-4CB1-95E1-C9B2BB8AD22D}" presName="parentText" presStyleLbl="node1" presStyleIdx="0" presStyleCnt="2">
        <dgm:presLayoutVars>
          <dgm:chMax val="0"/>
          <dgm:bulletEnabled val="1"/>
        </dgm:presLayoutVars>
      </dgm:prSet>
      <dgm:spPr/>
    </dgm:pt>
    <dgm:pt modelId="{921480B5-06E3-B345-A6D7-A6259DBE5DE9}" type="pres">
      <dgm:prSet presAssocID="{2D13B0F9-D64A-4297-8557-1FA5160EE854}" presName="spacer" presStyleCnt="0"/>
      <dgm:spPr/>
    </dgm:pt>
    <dgm:pt modelId="{099DC15A-B622-1C4F-9A7D-A95B27B7061C}" type="pres">
      <dgm:prSet presAssocID="{ED9B6672-4240-4E17-8E79-3C0222C685B4}" presName="parentText" presStyleLbl="node1" presStyleIdx="1" presStyleCnt="2" custLinFactNeighborX="-1264" custLinFactNeighborY="25006">
        <dgm:presLayoutVars>
          <dgm:chMax val="0"/>
          <dgm:bulletEnabled val="1"/>
        </dgm:presLayoutVars>
      </dgm:prSet>
      <dgm:spPr/>
    </dgm:pt>
  </dgm:ptLst>
  <dgm:cxnLst>
    <dgm:cxn modelId="{B685AF0A-69BC-2B4A-B863-57CA4EA8CB6D}" type="presOf" srcId="{0E0BBFB5-BE48-45A6-B862-AA4B1B42A704}" destId="{ACDBC2DD-BF2E-0943-8BBB-8E793CA30228}" srcOrd="0" destOrd="0" presId="urn:microsoft.com/office/officeart/2005/8/layout/vList2"/>
    <dgm:cxn modelId="{A0667329-4F2C-7E40-A11E-7B45B8F71A22}" type="presOf" srcId="{D6D378C3-2E38-4CB1-95E1-C9B2BB8AD22D}" destId="{48680FA8-4DA4-F041-8760-9DE9588C05DA}" srcOrd="0" destOrd="0" presId="urn:microsoft.com/office/officeart/2005/8/layout/vList2"/>
    <dgm:cxn modelId="{1A63EC77-98D5-3141-9DB3-07575D047A5C}" type="presOf" srcId="{ED9B6672-4240-4E17-8E79-3C0222C685B4}" destId="{099DC15A-B622-1C4F-9A7D-A95B27B7061C}" srcOrd="0" destOrd="0" presId="urn:microsoft.com/office/officeart/2005/8/layout/vList2"/>
    <dgm:cxn modelId="{6D95CBD7-0F09-46DA-A664-8B5F1DBFE737}" srcId="{0E0BBFB5-BE48-45A6-B862-AA4B1B42A704}" destId="{D6D378C3-2E38-4CB1-95E1-C9B2BB8AD22D}" srcOrd="0" destOrd="0" parTransId="{04F46965-9829-45E1-A01E-D4D8BFF172EE}" sibTransId="{2D13B0F9-D64A-4297-8557-1FA5160EE854}"/>
    <dgm:cxn modelId="{BF8E85FD-711A-420A-88E8-D2EA0DF808C8}" srcId="{0E0BBFB5-BE48-45A6-B862-AA4B1B42A704}" destId="{ED9B6672-4240-4E17-8E79-3C0222C685B4}" srcOrd="1" destOrd="0" parTransId="{6C6E3BC9-0A9F-4A7A-B725-1A295912C8D6}" sibTransId="{B82265BB-22F0-4113-BA50-AEB34E15A731}"/>
    <dgm:cxn modelId="{4F3ED4B5-8EDE-6047-9149-84A5BCE140FE}" type="presParOf" srcId="{ACDBC2DD-BF2E-0943-8BBB-8E793CA30228}" destId="{48680FA8-4DA4-F041-8760-9DE9588C05DA}" srcOrd="0" destOrd="0" presId="urn:microsoft.com/office/officeart/2005/8/layout/vList2"/>
    <dgm:cxn modelId="{FD5156AA-D5C3-9249-88FB-A033A4951BC3}" type="presParOf" srcId="{ACDBC2DD-BF2E-0943-8BBB-8E793CA30228}" destId="{921480B5-06E3-B345-A6D7-A6259DBE5DE9}" srcOrd="1" destOrd="0" presId="urn:microsoft.com/office/officeart/2005/8/layout/vList2"/>
    <dgm:cxn modelId="{D1B9440B-6AD0-154A-AEFD-694E063BB682}" type="presParOf" srcId="{ACDBC2DD-BF2E-0943-8BBB-8E793CA30228}" destId="{099DC15A-B622-1C4F-9A7D-A95B27B7061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5E08A-BD5D-4C88-9D0F-5898ECF549C0}">
      <dsp:nvSpPr>
        <dsp:cNvPr id="0" name=""/>
        <dsp:cNvSpPr/>
      </dsp:nvSpPr>
      <dsp:spPr>
        <a:xfrm>
          <a:off x="1407509" y="520774"/>
          <a:ext cx="1941853" cy="1510523"/>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6AAB19-6CA6-4905-B6BB-B426E0C24CFC}">
      <dsp:nvSpPr>
        <dsp:cNvPr id="0" name=""/>
        <dsp:cNvSpPr/>
      </dsp:nvSpPr>
      <dsp:spPr>
        <a:xfrm>
          <a:off x="893008" y="2248799"/>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Capstone Site</a:t>
          </a:r>
        </a:p>
      </dsp:txBody>
      <dsp:txXfrm>
        <a:off x="893008" y="2248799"/>
        <a:ext cx="4315781" cy="647367"/>
      </dsp:txXfrm>
    </dsp:sp>
    <dsp:sp modelId="{1E240183-5A08-48C3-973A-208C9E227508}">
      <dsp:nvSpPr>
        <dsp:cNvPr id="0" name=""/>
        <dsp:cNvSpPr/>
      </dsp:nvSpPr>
      <dsp:spPr>
        <a:xfrm>
          <a:off x="878334" y="2916986"/>
          <a:ext cx="4315781" cy="127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err="1"/>
            <a:t>Chesterwood</a:t>
          </a:r>
          <a:r>
            <a:rPr lang="en-US" sz="1700" kern="1200" dirty="0"/>
            <a:t> Senior Living</a:t>
          </a:r>
        </a:p>
        <a:p>
          <a:pPr marL="0" lvl="0" indent="0" algn="ctr" defTabSz="755650">
            <a:lnSpc>
              <a:spcPct val="100000"/>
            </a:lnSpc>
            <a:spcBef>
              <a:spcPct val="0"/>
            </a:spcBef>
            <a:spcAft>
              <a:spcPct val="35000"/>
            </a:spcAft>
            <a:buNone/>
          </a:pPr>
          <a:r>
            <a:rPr lang="en-US" sz="1700" kern="1200" dirty="0"/>
            <a:t>West Chester, OH</a:t>
          </a:r>
        </a:p>
        <a:p>
          <a:pPr marL="0" lvl="0" indent="0" algn="ctr" defTabSz="755650">
            <a:lnSpc>
              <a:spcPct val="100000"/>
            </a:lnSpc>
            <a:spcBef>
              <a:spcPct val="0"/>
            </a:spcBef>
            <a:spcAft>
              <a:spcPct val="35000"/>
            </a:spcAft>
            <a:buNone/>
          </a:pPr>
          <a:r>
            <a:rPr lang="en-US" sz="1700" kern="1200" dirty="0"/>
            <a:t>Assisted/Independent Living and Memory Care </a:t>
          </a:r>
        </a:p>
      </dsp:txBody>
      <dsp:txXfrm>
        <a:off x="878334" y="2916986"/>
        <a:ext cx="4315781" cy="1275818"/>
      </dsp:txXfrm>
    </dsp:sp>
    <dsp:sp modelId="{AFC1C27C-3421-4F38-8A97-BB205804A365}">
      <dsp:nvSpPr>
        <dsp:cNvPr id="0" name=""/>
        <dsp:cNvSpPr/>
      </dsp:nvSpPr>
      <dsp:spPr>
        <a:xfrm>
          <a:off x="6969253" y="738275"/>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878DF1-F584-4EC9-B59E-CF2E3BCA66C3}">
      <dsp:nvSpPr>
        <dsp:cNvPr id="0" name=""/>
        <dsp:cNvSpPr/>
      </dsp:nvSpPr>
      <dsp:spPr>
        <a:xfrm>
          <a:off x="5463895" y="2248804"/>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Topic Areas</a:t>
          </a:r>
        </a:p>
      </dsp:txBody>
      <dsp:txXfrm>
        <a:off x="5463895" y="2248804"/>
        <a:ext cx="4315781" cy="647367"/>
      </dsp:txXfrm>
    </dsp:sp>
    <dsp:sp modelId="{F488548E-55AF-42C5-865B-FD0618598FD0}">
      <dsp:nvSpPr>
        <dsp:cNvPr id="0" name=""/>
        <dsp:cNvSpPr/>
      </dsp:nvSpPr>
      <dsp:spPr>
        <a:xfrm>
          <a:off x="5463895" y="2994921"/>
          <a:ext cx="4315781" cy="624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Program Development </a:t>
          </a:r>
        </a:p>
        <a:p>
          <a:pPr marL="0" lvl="0" indent="0" algn="ctr" defTabSz="755650">
            <a:lnSpc>
              <a:spcPct val="100000"/>
            </a:lnSpc>
            <a:spcBef>
              <a:spcPct val="0"/>
            </a:spcBef>
            <a:spcAft>
              <a:spcPct val="35000"/>
            </a:spcAft>
            <a:buNone/>
          </a:pPr>
          <a:r>
            <a:rPr lang="en-US" sz="1700" kern="1200" dirty="0"/>
            <a:t>Leadership</a:t>
          </a:r>
        </a:p>
      </dsp:txBody>
      <dsp:txXfrm>
        <a:off x="5463895" y="2994921"/>
        <a:ext cx="4315781" cy="624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D48F9-7F83-CA45-A34A-E4A9DB1CAEC8}">
      <dsp:nvSpPr>
        <dsp:cNvPr id="0" name=""/>
        <dsp:cNvSpPr/>
      </dsp:nvSpPr>
      <dsp:spPr>
        <a:xfrm>
          <a:off x="0" y="286097"/>
          <a:ext cx="10515600" cy="16663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a:t>Determine the impact of an OT-led social and leisure program (Circle of Friends) on the well-being of older adults at </a:t>
          </a:r>
          <a:r>
            <a:rPr lang="en-US" sz="2300" kern="1200" dirty="0" err="1"/>
            <a:t>Chesterwood</a:t>
          </a:r>
          <a:r>
            <a:rPr lang="en-US" sz="2300" kern="1200" dirty="0"/>
            <a:t> Senior Living</a:t>
          </a:r>
        </a:p>
      </dsp:txBody>
      <dsp:txXfrm>
        <a:off x="0" y="286097"/>
        <a:ext cx="10515600" cy="1666350"/>
      </dsp:txXfrm>
    </dsp:sp>
    <dsp:sp modelId="{F0D9F797-6D54-794D-970A-883594191E1A}">
      <dsp:nvSpPr>
        <dsp:cNvPr id="0" name=""/>
        <dsp:cNvSpPr/>
      </dsp:nvSpPr>
      <dsp:spPr>
        <a:xfrm>
          <a:off x="0" y="18329"/>
          <a:ext cx="7360920" cy="6789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600200">
            <a:lnSpc>
              <a:spcPct val="90000"/>
            </a:lnSpc>
            <a:spcBef>
              <a:spcPct val="0"/>
            </a:spcBef>
            <a:spcAft>
              <a:spcPct val="35000"/>
            </a:spcAft>
            <a:buNone/>
          </a:pPr>
          <a:r>
            <a:rPr lang="en-US" sz="3600" kern="1200" dirty="0"/>
            <a:t>Purpose</a:t>
          </a:r>
          <a:endParaRPr lang="en-US" sz="3200" kern="1200" dirty="0"/>
        </a:p>
      </dsp:txBody>
      <dsp:txXfrm>
        <a:off x="33144" y="51473"/>
        <a:ext cx="7294632" cy="612672"/>
      </dsp:txXfrm>
    </dsp:sp>
    <dsp:sp modelId="{8407FE0E-EB6E-CB4B-81A1-BF5EFAF2CA96}">
      <dsp:nvSpPr>
        <dsp:cNvPr id="0" name=""/>
        <dsp:cNvSpPr/>
      </dsp:nvSpPr>
      <dsp:spPr>
        <a:xfrm>
          <a:off x="0" y="2541627"/>
          <a:ext cx="10515600" cy="1738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a:t>Social/Leisure programming directed by Activities Staff</a:t>
          </a:r>
        </a:p>
        <a:p>
          <a:pPr marL="228600" lvl="1" indent="-228600" algn="l" defTabSz="1022350">
            <a:lnSpc>
              <a:spcPct val="90000"/>
            </a:lnSpc>
            <a:spcBef>
              <a:spcPct val="0"/>
            </a:spcBef>
            <a:spcAft>
              <a:spcPct val="15000"/>
            </a:spcAft>
            <a:buChar char="•"/>
          </a:pPr>
          <a:r>
            <a:rPr lang="en-US" sz="2300" kern="1200"/>
            <a:t>OT not involved in social/leisure interventions at Chesterwood</a:t>
          </a:r>
        </a:p>
      </dsp:txBody>
      <dsp:txXfrm>
        <a:off x="0" y="2541627"/>
        <a:ext cx="10515600" cy="1738800"/>
      </dsp:txXfrm>
    </dsp:sp>
    <dsp:sp modelId="{35EBF9FE-DC0F-1647-8244-95B1A6ECCB88}">
      <dsp:nvSpPr>
        <dsp:cNvPr id="0" name=""/>
        <dsp:cNvSpPr/>
      </dsp:nvSpPr>
      <dsp:spPr>
        <a:xfrm>
          <a:off x="0" y="2269900"/>
          <a:ext cx="7360920" cy="6789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600200">
            <a:lnSpc>
              <a:spcPct val="90000"/>
            </a:lnSpc>
            <a:spcBef>
              <a:spcPct val="0"/>
            </a:spcBef>
            <a:spcAft>
              <a:spcPct val="35000"/>
            </a:spcAft>
            <a:buNone/>
          </a:pPr>
          <a:r>
            <a:rPr lang="en-US" sz="3600" kern="1200" dirty="0"/>
            <a:t>Need</a:t>
          </a:r>
        </a:p>
      </dsp:txBody>
      <dsp:txXfrm>
        <a:off x="33144" y="2303044"/>
        <a:ext cx="7294632"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E41DD-83CA-D948-B181-F909E42599B3}">
      <dsp:nvSpPr>
        <dsp:cNvPr id="0" name=""/>
        <dsp:cNvSpPr/>
      </dsp:nvSpPr>
      <dsp:spPr>
        <a:xfrm>
          <a:off x="0" y="12907"/>
          <a:ext cx="10945761" cy="9734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Group-rehab model established in Sweden </a:t>
          </a:r>
        </a:p>
      </dsp:txBody>
      <dsp:txXfrm>
        <a:off x="47519" y="60426"/>
        <a:ext cx="10850723" cy="878402"/>
      </dsp:txXfrm>
    </dsp:sp>
    <dsp:sp modelId="{FFB62370-7392-234E-A0A0-18A2D1E829FD}">
      <dsp:nvSpPr>
        <dsp:cNvPr id="0" name=""/>
        <dsp:cNvSpPr/>
      </dsp:nvSpPr>
      <dsp:spPr>
        <a:xfrm>
          <a:off x="0" y="986347"/>
          <a:ext cx="10945761" cy="169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52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Aim: To prevent loneliness among community dwelling OAs</a:t>
          </a:r>
        </a:p>
        <a:p>
          <a:pPr marL="228600" lvl="1" indent="-228600" algn="l" defTabSz="889000">
            <a:lnSpc>
              <a:spcPct val="90000"/>
            </a:lnSpc>
            <a:spcBef>
              <a:spcPct val="0"/>
            </a:spcBef>
            <a:spcAft>
              <a:spcPct val="20000"/>
            </a:spcAft>
            <a:buChar char="•"/>
          </a:pPr>
          <a:r>
            <a:rPr lang="en-US" sz="2000" kern="1200" dirty="0"/>
            <a:t>Purpose: Make new friends, participate in meaningful activities</a:t>
          </a:r>
        </a:p>
        <a:p>
          <a:pPr marL="228600" lvl="1" indent="-228600" algn="l" defTabSz="889000">
            <a:lnSpc>
              <a:spcPct val="90000"/>
            </a:lnSpc>
            <a:spcBef>
              <a:spcPct val="0"/>
            </a:spcBef>
            <a:spcAft>
              <a:spcPct val="20000"/>
            </a:spcAft>
            <a:buChar char="•"/>
          </a:pPr>
          <a:r>
            <a:rPr lang="en-US" sz="2000" kern="1200" dirty="0"/>
            <a:t>Design: 1 hour sessions, 1x/week, 12 week period</a:t>
          </a:r>
        </a:p>
        <a:p>
          <a:pPr marL="457200" lvl="2" indent="-228600" algn="l" defTabSz="889000">
            <a:lnSpc>
              <a:spcPct val="90000"/>
            </a:lnSpc>
            <a:spcBef>
              <a:spcPct val="0"/>
            </a:spcBef>
            <a:spcAft>
              <a:spcPct val="20000"/>
            </a:spcAft>
            <a:buChar char="•"/>
          </a:pPr>
          <a:r>
            <a:rPr lang="en-US" sz="2000" kern="1200" dirty="0"/>
            <a:t>8 group members, 2 facilitators </a:t>
          </a:r>
        </a:p>
        <a:p>
          <a:pPr marL="228600" lvl="1" indent="-228600" algn="l" defTabSz="889000">
            <a:lnSpc>
              <a:spcPct val="90000"/>
            </a:lnSpc>
            <a:spcBef>
              <a:spcPct val="0"/>
            </a:spcBef>
            <a:spcAft>
              <a:spcPct val="20000"/>
            </a:spcAft>
            <a:buChar char="•"/>
          </a:pPr>
          <a:r>
            <a:rPr lang="en-US" sz="2000" kern="1200" dirty="0"/>
            <a:t>Shown to reduce loneliness and improve cognition</a:t>
          </a:r>
        </a:p>
      </dsp:txBody>
      <dsp:txXfrm>
        <a:off x="0" y="986347"/>
        <a:ext cx="10945761" cy="1695330"/>
      </dsp:txXfrm>
    </dsp:sp>
    <dsp:sp modelId="{C48D24AB-9A1C-9548-A190-9E41F7D1986F}">
      <dsp:nvSpPr>
        <dsp:cNvPr id="0" name=""/>
        <dsp:cNvSpPr/>
      </dsp:nvSpPr>
      <dsp:spPr>
        <a:xfrm>
          <a:off x="0" y="2681677"/>
          <a:ext cx="10945761" cy="9734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err="1"/>
            <a:t>CoF</a:t>
          </a:r>
          <a:r>
            <a:rPr lang="en-US" sz="3200" kern="1200" dirty="0"/>
            <a:t> at </a:t>
          </a:r>
          <a:r>
            <a:rPr lang="en-US" sz="3200" kern="1200" dirty="0" err="1"/>
            <a:t>Chesterwood</a:t>
          </a:r>
          <a:r>
            <a:rPr lang="en-US" sz="3200" kern="1200" dirty="0"/>
            <a:t> </a:t>
          </a:r>
        </a:p>
      </dsp:txBody>
      <dsp:txXfrm>
        <a:off x="47519" y="2729196"/>
        <a:ext cx="10850723" cy="878402"/>
      </dsp:txXfrm>
    </dsp:sp>
    <dsp:sp modelId="{C3A6ADAC-9F13-914B-9175-D6C0D9BCA195}">
      <dsp:nvSpPr>
        <dsp:cNvPr id="0" name=""/>
        <dsp:cNvSpPr/>
      </dsp:nvSpPr>
      <dsp:spPr>
        <a:xfrm>
          <a:off x="0" y="3655116"/>
          <a:ext cx="10945761" cy="102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52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12 participants, avg age 82.6 yrs </a:t>
          </a:r>
        </a:p>
        <a:p>
          <a:pPr marL="228600" lvl="1" indent="-228600" algn="l" defTabSz="889000">
            <a:lnSpc>
              <a:spcPct val="90000"/>
            </a:lnSpc>
            <a:spcBef>
              <a:spcPct val="0"/>
            </a:spcBef>
            <a:spcAft>
              <a:spcPct val="20000"/>
            </a:spcAft>
            <a:buChar char="•"/>
          </a:pPr>
          <a:r>
            <a:rPr lang="en-US" sz="2000" kern="1200" dirty="0"/>
            <a:t>1 IL and 11 AL residents </a:t>
          </a:r>
        </a:p>
        <a:p>
          <a:pPr marL="228600" lvl="1" indent="-228600" algn="l" defTabSz="889000">
            <a:lnSpc>
              <a:spcPct val="90000"/>
            </a:lnSpc>
            <a:spcBef>
              <a:spcPct val="0"/>
            </a:spcBef>
            <a:spcAft>
              <a:spcPct val="20000"/>
            </a:spcAft>
            <a:buChar char="•"/>
          </a:pPr>
          <a:r>
            <a:rPr lang="en-US" sz="2000" kern="1200" dirty="0"/>
            <a:t>1 hour session, 1x/week, 6 week period</a:t>
          </a:r>
        </a:p>
      </dsp:txBody>
      <dsp:txXfrm>
        <a:off x="0" y="3655116"/>
        <a:ext cx="10945761" cy="10225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80FA8-4DA4-F041-8760-9DE9588C05DA}">
      <dsp:nvSpPr>
        <dsp:cNvPr id="0" name=""/>
        <dsp:cNvSpPr/>
      </dsp:nvSpPr>
      <dsp:spPr>
        <a:xfrm>
          <a:off x="0" y="87757"/>
          <a:ext cx="5564653" cy="240983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Feedback supports use of OT skills in activity analysis and task adaptation to create interventions that meet resident needs </a:t>
          </a:r>
        </a:p>
      </dsp:txBody>
      <dsp:txXfrm>
        <a:off x="117638" y="205395"/>
        <a:ext cx="5329377" cy="2174558"/>
      </dsp:txXfrm>
    </dsp:sp>
    <dsp:sp modelId="{099DC15A-B622-1C4F-9A7D-A95B27B7061C}">
      <dsp:nvSpPr>
        <dsp:cNvPr id="0" name=""/>
        <dsp:cNvSpPr/>
      </dsp:nvSpPr>
      <dsp:spPr>
        <a:xfrm>
          <a:off x="0" y="2731603"/>
          <a:ext cx="5564653" cy="240983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Supports the need for OT involvement in social and leisure interventions in continued care facilities to improve resident well-being</a:t>
          </a:r>
        </a:p>
      </dsp:txBody>
      <dsp:txXfrm>
        <a:off x="117638" y="2849241"/>
        <a:ext cx="5329377" cy="217455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11BDB-6D49-5B48-8411-E798703536D4}" type="datetimeFigureOut">
              <a:rPr lang="en-US" smtClean="0"/>
              <a:t>12/1/25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6053D0-61EF-7B45-9F8E-010C37D47A66}" type="slidenum">
              <a:rPr lang="en-US" smtClean="0"/>
              <a:t>‹#›</a:t>
            </a:fld>
            <a:endParaRPr lang="en-US"/>
          </a:p>
        </p:txBody>
      </p:sp>
    </p:spTree>
    <p:extLst>
      <p:ext uri="{BB962C8B-B14F-4D97-AF65-F5344CB8AC3E}">
        <p14:creationId xmlns:p14="http://schemas.microsoft.com/office/powerpoint/2010/main" val="30831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6053D0-61EF-7B45-9F8E-010C37D47A66}" type="slidenum">
              <a:rPr lang="en-US" smtClean="0"/>
              <a:t>2</a:t>
            </a:fld>
            <a:endParaRPr lang="en-US"/>
          </a:p>
        </p:txBody>
      </p:sp>
    </p:spTree>
    <p:extLst>
      <p:ext uri="{BB962C8B-B14F-4D97-AF65-F5344CB8AC3E}">
        <p14:creationId xmlns:p14="http://schemas.microsoft.com/office/powerpoint/2010/main" val="189366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project was to determine the impact of OT led </a:t>
            </a:r>
            <a:r>
              <a:rPr lang="en-US" dirty="0" err="1"/>
              <a:t>coF</a:t>
            </a:r>
            <a:endParaRPr lang="en-US" dirty="0"/>
          </a:p>
        </p:txBody>
      </p:sp>
      <p:sp>
        <p:nvSpPr>
          <p:cNvPr id="4" name="Slide Number Placeholder 3"/>
          <p:cNvSpPr>
            <a:spLocks noGrp="1"/>
          </p:cNvSpPr>
          <p:nvPr>
            <p:ph type="sldNum" sz="quarter" idx="5"/>
          </p:nvPr>
        </p:nvSpPr>
        <p:spPr/>
        <p:txBody>
          <a:bodyPr/>
          <a:lstStyle/>
          <a:p>
            <a:fld id="{B76053D0-61EF-7B45-9F8E-010C37D47A66}" type="slidenum">
              <a:rPr lang="en-US" smtClean="0"/>
              <a:t>4</a:t>
            </a:fld>
            <a:endParaRPr lang="en-US"/>
          </a:p>
        </p:txBody>
      </p:sp>
    </p:spTree>
    <p:extLst>
      <p:ext uri="{BB962C8B-B14F-4D97-AF65-F5344CB8AC3E}">
        <p14:creationId xmlns:p14="http://schemas.microsoft.com/office/powerpoint/2010/main" val="325954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6053D0-61EF-7B45-9F8E-010C37D47A66}" type="slidenum">
              <a:rPr lang="en-US" smtClean="0"/>
              <a:t>7</a:t>
            </a:fld>
            <a:endParaRPr lang="en-US"/>
          </a:p>
        </p:txBody>
      </p:sp>
    </p:spTree>
    <p:extLst>
      <p:ext uri="{BB962C8B-B14F-4D97-AF65-F5344CB8AC3E}">
        <p14:creationId xmlns:p14="http://schemas.microsoft.com/office/powerpoint/2010/main" val="4047017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statistically significant decrease was detected in the groups pre and post test scores on the Geriatric depression scale and R-UCLA loneliness scale </a:t>
            </a:r>
          </a:p>
          <a:p>
            <a:r>
              <a:rPr lang="en-US" dirty="0"/>
              <a:t>-Group means prior to the </a:t>
            </a:r>
            <a:r>
              <a:rPr lang="en-US" dirty="0" err="1"/>
              <a:t>progam</a:t>
            </a:r>
            <a:r>
              <a:rPr lang="en-US" dirty="0"/>
              <a:t> already fell within low risk for depression and loneliness but after participating in the group we saw an even larger decrease in scores reflecting that the program successfully helped to decrease depression and loneliness among participants</a:t>
            </a:r>
          </a:p>
        </p:txBody>
      </p:sp>
      <p:sp>
        <p:nvSpPr>
          <p:cNvPr id="4" name="Slide Number Placeholder 3"/>
          <p:cNvSpPr>
            <a:spLocks noGrp="1"/>
          </p:cNvSpPr>
          <p:nvPr>
            <p:ph type="sldNum" sz="quarter" idx="5"/>
          </p:nvPr>
        </p:nvSpPr>
        <p:spPr/>
        <p:txBody>
          <a:bodyPr/>
          <a:lstStyle/>
          <a:p>
            <a:fld id="{B76053D0-61EF-7B45-9F8E-010C37D47A66}" type="slidenum">
              <a:rPr lang="en-US" smtClean="0"/>
              <a:t>8</a:t>
            </a:fld>
            <a:endParaRPr lang="en-US"/>
          </a:p>
        </p:txBody>
      </p:sp>
    </p:spTree>
    <p:extLst>
      <p:ext uri="{BB962C8B-B14F-4D97-AF65-F5344CB8AC3E}">
        <p14:creationId xmlns:p14="http://schemas.microsoft.com/office/powerpoint/2010/main" val="3199460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a statistically significant increase was detected in group mean scores on the rapid cognitive screen and </a:t>
            </a:r>
            <a:r>
              <a:rPr lang="en-US" dirty="0" err="1"/>
              <a:t>lubben</a:t>
            </a:r>
            <a:r>
              <a:rPr lang="en-US" dirty="0"/>
              <a:t> social network scale. </a:t>
            </a:r>
          </a:p>
          <a:p>
            <a:endParaRPr lang="en-US" dirty="0"/>
          </a:p>
          <a:p>
            <a:r>
              <a:rPr lang="en-US" dirty="0"/>
              <a:t>The group mean scores prior to the program fell within the category of normal cognition and low risk for social isolation but after program implementation we found an even larger increase in scores which shows the programs ability to improve cognition and social connectedness for participants</a:t>
            </a:r>
          </a:p>
        </p:txBody>
      </p:sp>
      <p:sp>
        <p:nvSpPr>
          <p:cNvPr id="4" name="Slide Number Placeholder 3"/>
          <p:cNvSpPr>
            <a:spLocks noGrp="1"/>
          </p:cNvSpPr>
          <p:nvPr>
            <p:ph type="sldNum" sz="quarter" idx="5"/>
          </p:nvPr>
        </p:nvSpPr>
        <p:spPr/>
        <p:txBody>
          <a:bodyPr/>
          <a:lstStyle/>
          <a:p>
            <a:fld id="{B76053D0-61EF-7B45-9F8E-010C37D47A66}" type="slidenum">
              <a:rPr lang="en-US" smtClean="0"/>
              <a:t>9</a:t>
            </a:fld>
            <a:endParaRPr lang="en-US"/>
          </a:p>
        </p:txBody>
      </p:sp>
    </p:spTree>
    <p:extLst>
      <p:ext uri="{BB962C8B-B14F-4D97-AF65-F5344CB8AC3E}">
        <p14:creationId xmlns:p14="http://schemas.microsoft.com/office/powerpoint/2010/main" val="159350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92% participants made a friend </a:t>
            </a:r>
          </a:p>
          <a:p>
            <a:r>
              <a:rPr lang="en-US" dirty="0"/>
              <a:t>83% though group met their needs</a:t>
            </a:r>
          </a:p>
          <a:p>
            <a:r>
              <a:rPr lang="en-US" dirty="0"/>
              <a:t>87% interested in continuing COF program </a:t>
            </a:r>
          </a:p>
          <a:p>
            <a:r>
              <a:rPr lang="en-US" dirty="0"/>
              <a:t>And all participants agreed/strongly agreed the group content was interesting </a:t>
            </a:r>
          </a:p>
          <a:p>
            <a:endParaRPr lang="en-US" dirty="0"/>
          </a:p>
        </p:txBody>
      </p:sp>
      <p:sp>
        <p:nvSpPr>
          <p:cNvPr id="4" name="Slide Number Placeholder 3"/>
          <p:cNvSpPr>
            <a:spLocks noGrp="1"/>
          </p:cNvSpPr>
          <p:nvPr>
            <p:ph type="sldNum" sz="quarter" idx="5"/>
          </p:nvPr>
        </p:nvSpPr>
        <p:spPr/>
        <p:txBody>
          <a:bodyPr/>
          <a:lstStyle/>
          <a:p>
            <a:fld id="{B76053D0-61EF-7B45-9F8E-010C37D47A66}" type="slidenum">
              <a:rPr lang="en-US" smtClean="0"/>
              <a:t>10</a:t>
            </a:fld>
            <a:endParaRPr lang="en-US"/>
          </a:p>
        </p:txBody>
      </p:sp>
    </p:spTree>
    <p:extLst>
      <p:ext uri="{BB962C8B-B14F-4D97-AF65-F5344CB8AC3E}">
        <p14:creationId xmlns:p14="http://schemas.microsoft.com/office/powerpoint/2010/main" val="122463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8F281-3366-F9A0-FF4B-CD9C9201F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418E1-AEA1-A7D8-2E96-69D9AE410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7108C-49C8-51AD-9238-88E18D81949E}"/>
              </a:ext>
            </a:extLst>
          </p:cNvPr>
          <p:cNvSpPr>
            <a:spLocks noGrp="1"/>
          </p:cNvSpPr>
          <p:nvPr>
            <p:ph type="body" idx="1"/>
          </p:nvPr>
        </p:nvSpPr>
        <p:spPr/>
        <p:txBody>
          <a:bodyPr/>
          <a:lstStyle/>
          <a:p>
            <a:r>
              <a:rPr lang="en-US" dirty="0"/>
              <a:t>92% participants made a friend </a:t>
            </a:r>
          </a:p>
          <a:p>
            <a:r>
              <a:rPr lang="en-US" dirty="0"/>
              <a:t>83% though group met their needs</a:t>
            </a:r>
          </a:p>
          <a:p>
            <a:r>
              <a:rPr lang="en-US" dirty="0"/>
              <a:t>87% interested in continuing COF program </a:t>
            </a:r>
          </a:p>
          <a:p>
            <a:r>
              <a:rPr lang="en-US"/>
              <a:t>And all participants agreed/strongly agreed the group content was interesting </a:t>
            </a:r>
          </a:p>
          <a:p>
            <a:endParaRPr lang="en-US"/>
          </a:p>
        </p:txBody>
      </p:sp>
      <p:sp>
        <p:nvSpPr>
          <p:cNvPr id="4" name="Slide Number Placeholder 3">
            <a:extLst>
              <a:ext uri="{FF2B5EF4-FFF2-40B4-BE49-F238E27FC236}">
                <a16:creationId xmlns:a16="http://schemas.microsoft.com/office/drawing/2014/main" id="{71D9FDBD-2839-4D83-96FF-91FB1A8538E8}"/>
              </a:ext>
            </a:extLst>
          </p:cNvPr>
          <p:cNvSpPr>
            <a:spLocks noGrp="1"/>
          </p:cNvSpPr>
          <p:nvPr>
            <p:ph type="sldNum" sz="quarter" idx="5"/>
          </p:nvPr>
        </p:nvSpPr>
        <p:spPr/>
        <p:txBody>
          <a:bodyPr/>
          <a:lstStyle/>
          <a:p>
            <a:fld id="{B76053D0-61EF-7B45-9F8E-010C37D47A66}" type="slidenum">
              <a:rPr lang="en-US" smtClean="0"/>
              <a:t>11</a:t>
            </a:fld>
            <a:endParaRPr lang="en-US"/>
          </a:p>
        </p:txBody>
      </p:sp>
    </p:spTree>
    <p:extLst>
      <p:ext uri="{BB962C8B-B14F-4D97-AF65-F5344CB8AC3E}">
        <p14:creationId xmlns:p14="http://schemas.microsoft.com/office/powerpoint/2010/main" val="51382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with a shortened version of the </a:t>
            </a:r>
            <a:r>
              <a:rPr lang="en-US" dirty="0" err="1"/>
              <a:t>CoF</a:t>
            </a:r>
            <a:r>
              <a:rPr lang="en-US" dirty="0"/>
              <a:t> program, the program helped to significantly increase social connectedness and improve cognition among participants while also decreasing feelings of loneliness and depression</a:t>
            </a:r>
          </a:p>
          <a:p>
            <a:r>
              <a:rPr lang="en-US" dirty="0"/>
              <a:t>Participant feedback reflected the acceptability and value of the program at </a:t>
            </a:r>
            <a:r>
              <a:rPr lang="en-US" dirty="0" err="1"/>
              <a:t>chesterwood</a:t>
            </a:r>
            <a:r>
              <a:rPr lang="en-US" dirty="0"/>
              <a:t> which leaves room for the expansion of the program to include more IL/AL residents or even explore implementing the program at additional buildings within the company such as long term care facilities or their memory care units </a:t>
            </a:r>
          </a:p>
        </p:txBody>
      </p:sp>
      <p:sp>
        <p:nvSpPr>
          <p:cNvPr id="4" name="Slide Number Placeholder 3"/>
          <p:cNvSpPr>
            <a:spLocks noGrp="1"/>
          </p:cNvSpPr>
          <p:nvPr>
            <p:ph type="sldNum" sz="quarter" idx="5"/>
          </p:nvPr>
        </p:nvSpPr>
        <p:spPr/>
        <p:txBody>
          <a:bodyPr/>
          <a:lstStyle/>
          <a:p>
            <a:fld id="{B76053D0-61EF-7B45-9F8E-010C37D47A66}" type="slidenum">
              <a:rPr lang="en-US" smtClean="0"/>
              <a:t>12</a:t>
            </a:fld>
            <a:endParaRPr lang="en-US"/>
          </a:p>
        </p:txBody>
      </p:sp>
    </p:spTree>
    <p:extLst>
      <p:ext uri="{BB962C8B-B14F-4D97-AF65-F5344CB8AC3E}">
        <p14:creationId xmlns:p14="http://schemas.microsoft.com/office/powerpoint/2010/main" val="2405156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especially regarding the group meeting their needs supports the use of OT skills of activity </a:t>
            </a:r>
            <a:r>
              <a:rPr lang="en-US" dirty="0" err="1"/>
              <a:t>anaylisis</a:t>
            </a:r>
            <a:r>
              <a:rPr lang="en-US" dirty="0"/>
              <a:t> and task adaptation to create interventions that meet resident’s needs </a:t>
            </a:r>
          </a:p>
          <a:p>
            <a:r>
              <a:rPr lang="en-US" dirty="0"/>
              <a:t>-We had 3 residents with visual </a:t>
            </a:r>
            <a:r>
              <a:rPr lang="en-US" dirty="0" err="1"/>
              <a:t>impariments</a:t>
            </a:r>
            <a:r>
              <a:rPr lang="en-US" dirty="0"/>
              <a:t> and about 7 that had </a:t>
            </a:r>
            <a:r>
              <a:rPr lang="en-US" dirty="0" err="1"/>
              <a:t>impariments</a:t>
            </a:r>
            <a:r>
              <a:rPr lang="en-US" dirty="0"/>
              <a:t> in mobility requiring a device to get around so we had to adapt our activities to meet these physical needs while also capturing the interests and abilities of the group as a whole so it was good to know that our activities were able to meet the groups general needs </a:t>
            </a:r>
          </a:p>
          <a:p>
            <a:endParaRPr lang="en-US" dirty="0"/>
          </a:p>
          <a:p>
            <a:r>
              <a:rPr lang="en-US" dirty="0"/>
              <a:t>The overall results of the project support the need for OT involvement in social and leisure interventions in continued care facilities to improve resident well being</a:t>
            </a:r>
          </a:p>
          <a:p>
            <a:r>
              <a:rPr lang="en-US" dirty="0"/>
              <a:t>-Social and leisure participation are important occupations that can improve OAs QoL and this project serves to support and advocate for our </a:t>
            </a:r>
            <a:r>
              <a:rPr lang="en-US" dirty="0" err="1"/>
              <a:t>ablility</a:t>
            </a:r>
            <a:r>
              <a:rPr lang="en-US" dirty="0"/>
              <a:t> to bill for and be reimbursed by insurance for these interventions in this setting in the future</a:t>
            </a:r>
          </a:p>
        </p:txBody>
      </p:sp>
      <p:sp>
        <p:nvSpPr>
          <p:cNvPr id="4" name="Slide Number Placeholder 3"/>
          <p:cNvSpPr>
            <a:spLocks noGrp="1"/>
          </p:cNvSpPr>
          <p:nvPr>
            <p:ph type="sldNum" sz="quarter" idx="5"/>
          </p:nvPr>
        </p:nvSpPr>
        <p:spPr/>
        <p:txBody>
          <a:bodyPr/>
          <a:lstStyle/>
          <a:p>
            <a:fld id="{B76053D0-61EF-7B45-9F8E-010C37D47A66}" type="slidenum">
              <a:rPr lang="en-US" smtClean="0"/>
              <a:t>13</a:t>
            </a:fld>
            <a:endParaRPr lang="en-US"/>
          </a:p>
        </p:txBody>
      </p:sp>
    </p:spTree>
    <p:extLst>
      <p:ext uri="{BB962C8B-B14F-4D97-AF65-F5344CB8AC3E}">
        <p14:creationId xmlns:p14="http://schemas.microsoft.com/office/powerpoint/2010/main" val="86937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AE1D0-900B-BF46-A699-C37088AD780B}"/>
              </a:ext>
            </a:extLst>
          </p:cNvPr>
          <p:cNvSpPr>
            <a:spLocks noGrp="1"/>
          </p:cNvSpPr>
          <p:nvPr>
            <p:ph type="ctrTitle"/>
          </p:nvPr>
        </p:nvSpPr>
        <p:spPr>
          <a:xfrm>
            <a:off x="5379521" y="2398815"/>
            <a:ext cx="6163295" cy="1677536"/>
          </a:xfrm>
        </p:spPr>
        <p:txBody>
          <a:bodyPr anchor="b">
            <a:normAutofit/>
          </a:bodyPr>
          <a:lstStyle>
            <a:lvl1pPr algn="l">
              <a:defRPr sz="5400" b="1"/>
            </a:lvl1pPr>
          </a:lstStyle>
          <a:p>
            <a:r>
              <a:rPr lang="en-US" dirty="0"/>
              <a:t>Click to edit Master title style</a:t>
            </a:r>
          </a:p>
        </p:txBody>
      </p:sp>
      <p:sp>
        <p:nvSpPr>
          <p:cNvPr id="3" name="Subtitle 2">
            <a:extLst>
              <a:ext uri="{FF2B5EF4-FFF2-40B4-BE49-F238E27FC236}">
                <a16:creationId xmlns:a16="http://schemas.microsoft.com/office/drawing/2014/main" id="{5C22074E-878A-4279-5683-BD014F176C9A}"/>
              </a:ext>
            </a:extLst>
          </p:cNvPr>
          <p:cNvSpPr>
            <a:spLocks noGrp="1"/>
          </p:cNvSpPr>
          <p:nvPr>
            <p:ph type="subTitle" idx="1"/>
          </p:nvPr>
        </p:nvSpPr>
        <p:spPr>
          <a:xfrm>
            <a:off x="5379522" y="4275116"/>
            <a:ext cx="6163294" cy="49876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1910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DFAA-2D09-77CF-7ED7-D600792A01EC}"/>
              </a:ext>
            </a:extLst>
          </p:cNvPr>
          <p:cNvSpPr>
            <a:spLocks noGrp="1"/>
          </p:cNvSpPr>
          <p:nvPr>
            <p:ph type="title"/>
          </p:nvPr>
        </p:nvSpPr>
        <p:spPr>
          <a:xfrm>
            <a:off x="838200" y="365125"/>
            <a:ext cx="10515600" cy="941161"/>
          </a:xfrm>
        </p:spPr>
        <p:txBody>
          <a:bodyPr/>
          <a:lstStyle>
            <a:lvl1pPr>
              <a:defRPr>
                <a:solidFill>
                  <a:schemeClr val="bg1"/>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189BB0FF-4CA7-D911-9A3B-3A9DF6D6EE50}"/>
              </a:ext>
            </a:extLst>
          </p:cNvPr>
          <p:cNvSpPr>
            <a:spLocks noGrp="1"/>
          </p:cNvSpPr>
          <p:nvPr>
            <p:ph idx="1"/>
          </p:nvPr>
        </p:nvSpPr>
        <p:spPr>
          <a:xfrm>
            <a:off x="838200" y="1825624"/>
            <a:ext cx="10515600" cy="44329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5176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CFF45A-C04A-E5BC-4E9C-30C1C954DF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39EB23-196A-D13B-B8B3-B8B7F9410B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2CC61-2DEE-3C53-6B4D-2DC3F9D3F7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7001D-1DD7-B94E-8A8E-77A4590ACA0B}" type="datetimeFigureOut">
              <a:rPr lang="en-US" smtClean="0"/>
              <a:t>12/1/25</a:t>
            </a:fld>
            <a:endParaRPr lang="en-US"/>
          </a:p>
        </p:txBody>
      </p:sp>
      <p:sp>
        <p:nvSpPr>
          <p:cNvPr id="5" name="Footer Placeholder 4">
            <a:extLst>
              <a:ext uri="{FF2B5EF4-FFF2-40B4-BE49-F238E27FC236}">
                <a16:creationId xmlns:a16="http://schemas.microsoft.com/office/drawing/2014/main" id="{429BD021-F8F7-983D-085F-3924E3DD9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7383EE-ABF0-DE0F-B0DE-335FDE8102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9ADCC-2843-4146-B258-7CCAC1FFFA04}" type="slidenum">
              <a:rPr lang="en-US" smtClean="0"/>
              <a:t>‹#›</a:t>
            </a:fld>
            <a:endParaRPr lang="en-US"/>
          </a:p>
        </p:txBody>
      </p:sp>
    </p:spTree>
    <p:extLst>
      <p:ext uri="{BB962C8B-B14F-4D97-AF65-F5344CB8AC3E}">
        <p14:creationId xmlns:p14="http://schemas.microsoft.com/office/powerpoint/2010/main" val="209935060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8B422-6ADC-8752-7EE1-38C23547A985}"/>
              </a:ext>
            </a:extLst>
          </p:cNvPr>
          <p:cNvSpPr>
            <a:spLocks noGrp="1"/>
          </p:cNvSpPr>
          <p:nvPr>
            <p:ph type="ctrTitle"/>
          </p:nvPr>
        </p:nvSpPr>
        <p:spPr>
          <a:xfrm>
            <a:off x="1750623" y="1004862"/>
            <a:ext cx="8022592" cy="2424138"/>
          </a:xfrm>
        </p:spPr>
        <p:txBody>
          <a:bodyPr anchor="ctr">
            <a:normAutofit fontScale="90000"/>
          </a:bodyPr>
          <a:lstStyle/>
          <a:p>
            <a:pPr algn="ctr"/>
            <a:r>
              <a:rPr lang="en-US" sz="6000" dirty="0">
                <a:solidFill>
                  <a:schemeClr val="accent1">
                    <a:lumMod val="50000"/>
                  </a:schemeClr>
                </a:solidFill>
                <a:latin typeface="+mn-lt"/>
              </a:rPr>
              <a:t>Impact of a Continued Care Social Support Group on Depression and Loneliness</a:t>
            </a:r>
          </a:p>
        </p:txBody>
      </p:sp>
      <p:sp>
        <p:nvSpPr>
          <p:cNvPr id="3" name="Subtitle 2">
            <a:extLst>
              <a:ext uri="{FF2B5EF4-FFF2-40B4-BE49-F238E27FC236}">
                <a16:creationId xmlns:a16="http://schemas.microsoft.com/office/drawing/2014/main" id="{E9185F4D-0CCE-59BE-9776-92721222F1BA}"/>
              </a:ext>
            </a:extLst>
          </p:cNvPr>
          <p:cNvSpPr>
            <a:spLocks noGrp="1"/>
          </p:cNvSpPr>
          <p:nvPr>
            <p:ph type="subTitle" idx="1"/>
          </p:nvPr>
        </p:nvSpPr>
        <p:spPr>
          <a:xfrm>
            <a:off x="4057646" y="3853240"/>
            <a:ext cx="3408555" cy="873612"/>
          </a:xfrm>
        </p:spPr>
        <p:txBody>
          <a:bodyPr anchor="ctr">
            <a:normAutofit/>
          </a:bodyPr>
          <a:lstStyle/>
          <a:p>
            <a:pPr algn="ctr"/>
            <a:r>
              <a:rPr lang="en-US" sz="2800" dirty="0">
                <a:solidFill>
                  <a:schemeClr val="tx2"/>
                </a:solidFill>
              </a:rPr>
              <a:t>Maddie Andrews, OTS</a:t>
            </a:r>
          </a:p>
        </p:txBody>
      </p:sp>
      <p:pic>
        <p:nvPicPr>
          <p:cNvPr id="5" name="Picture 4">
            <a:extLst>
              <a:ext uri="{FF2B5EF4-FFF2-40B4-BE49-F238E27FC236}">
                <a16:creationId xmlns:a16="http://schemas.microsoft.com/office/drawing/2014/main" id="{08E2978F-9A40-3B84-37B9-711953E72D0C}"/>
              </a:ext>
            </a:extLst>
          </p:cNvPr>
          <p:cNvPicPr>
            <a:picLocks noChangeAspect="1"/>
          </p:cNvPicPr>
          <p:nvPr/>
        </p:nvPicPr>
        <p:blipFill>
          <a:blip r:embed="rId2"/>
          <a:srcRect t="6655"/>
          <a:stretch>
            <a:fillRect/>
          </a:stretch>
        </p:blipFill>
        <p:spPr>
          <a:xfrm>
            <a:off x="2425186" y="5391915"/>
            <a:ext cx="6673467" cy="1371600"/>
          </a:xfrm>
          <a:prstGeom prst="rect">
            <a:avLst/>
          </a:prstGeom>
        </p:spPr>
      </p:pic>
      <p:cxnSp>
        <p:nvCxnSpPr>
          <p:cNvPr id="7" name="Straight Connector 6">
            <a:extLst>
              <a:ext uri="{FF2B5EF4-FFF2-40B4-BE49-F238E27FC236}">
                <a16:creationId xmlns:a16="http://schemas.microsoft.com/office/drawing/2014/main" id="{F31C7120-0FEE-4066-F9BA-39383203157B}"/>
              </a:ext>
            </a:extLst>
          </p:cNvPr>
          <p:cNvCxnSpPr/>
          <p:nvPr/>
        </p:nvCxnSpPr>
        <p:spPr>
          <a:xfrm>
            <a:off x="1657754" y="3560250"/>
            <a:ext cx="8208335" cy="0"/>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27047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998BA7-D2A5-6D45-7AFC-9A5558853732}"/>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FD5D070-8269-DE67-187A-36BB3FDE7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FD3DFEB-9655-D2D4-7710-B186ABED1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C856AF4-A232-9A75-A4DA-FEF5896E6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00E1047-8F9F-1967-8608-261453120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4F8AE-A411-CCDF-4FD0-DC4F381AFD3B}"/>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800" b="1" dirty="0">
                <a:solidFill>
                  <a:srgbClr val="FFFFFF"/>
                </a:solidFill>
              </a:rPr>
              <a:t>Results: Feedback Survey</a:t>
            </a:r>
            <a:endParaRPr lang="en-US" sz="4800" b="1" kern="1200" dirty="0">
              <a:solidFill>
                <a:srgbClr val="FFFFFF"/>
              </a:solidFill>
              <a:latin typeface="+mj-lt"/>
              <a:ea typeface="+mj-ea"/>
              <a:cs typeface="+mj-cs"/>
            </a:endParaRPr>
          </a:p>
        </p:txBody>
      </p:sp>
      <p:graphicFrame>
        <p:nvGraphicFramePr>
          <p:cNvPr id="3" name="Chart 2">
            <a:extLst>
              <a:ext uri="{FF2B5EF4-FFF2-40B4-BE49-F238E27FC236}">
                <a16:creationId xmlns:a16="http://schemas.microsoft.com/office/drawing/2014/main" id="{CC9E4179-936B-EE5E-641B-4FA6D9B06B9B}"/>
              </a:ext>
            </a:extLst>
          </p:cNvPr>
          <p:cNvGraphicFramePr>
            <a:graphicFrameLocks/>
          </p:cNvGraphicFramePr>
          <p:nvPr>
            <p:extLst>
              <p:ext uri="{D42A27DB-BD31-4B8C-83A1-F6EECF244321}">
                <p14:modId xmlns:p14="http://schemas.microsoft.com/office/powerpoint/2010/main" val="211572367"/>
              </p:ext>
            </p:extLst>
          </p:nvPr>
        </p:nvGraphicFramePr>
        <p:xfrm>
          <a:off x="357345" y="1669928"/>
          <a:ext cx="5441048" cy="47732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9BD3D92-F752-9DB9-E026-25DA6145DCA9}"/>
              </a:ext>
            </a:extLst>
          </p:cNvPr>
          <p:cNvGraphicFramePr>
            <a:graphicFrameLocks/>
          </p:cNvGraphicFramePr>
          <p:nvPr>
            <p:extLst>
              <p:ext uri="{D42A27DB-BD31-4B8C-83A1-F6EECF244321}">
                <p14:modId xmlns:p14="http://schemas.microsoft.com/office/powerpoint/2010/main" val="414199201"/>
              </p:ext>
            </p:extLst>
          </p:nvPr>
        </p:nvGraphicFramePr>
        <p:xfrm>
          <a:off x="5924691" y="1669928"/>
          <a:ext cx="6052156" cy="47732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95862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16B3BA-5A0B-04CC-520D-3C1B4D035783}"/>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49C1A2F-EBBF-63C4-E5A7-656B4A8C7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AD336CF-58AD-1B60-103C-C3252AC83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71C0EC6-9E41-27CB-A1B6-1336BC492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9BBBE25-DB3D-AE60-2480-1E875C86A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CE0DA5-A3F7-4FFD-5753-00DF2E79E1A4}"/>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800" b="1" dirty="0">
                <a:solidFill>
                  <a:srgbClr val="FFFFFF"/>
                </a:solidFill>
              </a:rPr>
              <a:t>Results: Feedback Survey</a:t>
            </a:r>
            <a:endParaRPr lang="en-US" sz="4800" b="1" kern="1200" dirty="0">
              <a:solidFill>
                <a:srgbClr val="FFFFFF"/>
              </a:solidFill>
              <a:latin typeface="+mj-lt"/>
              <a:ea typeface="+mj-ea"/>
              <a:cs typeface="+mj-cs"/>
            </a:endParaRPr>
          </a:p>
        </p:txBody>
      </p:sp>
      <p:graphicFrame>
        <p:nvGraphicFramePr>
          <p:cNvPr id="4" name="Chart 3">
            <a:extLst>
              <a:ext uri="{FF2B5EF4-FFF2-40B4-BE49-F238E27FC236}">
                <a16:creationId xmlns:a16="http://schemas.microsoft.com/office/drawing/2014/main" id="{8A197BE5-20A8-9822-3FAB-5A48D4FA5B70}"/>
              </a:ext>
            </a:extLst>
          </p:cNvPr>
          <p:cNvGraphicFramePr>
            <a:graphicFrameLocks/>
          </p:cNvGraphicFramePr>
          <p:nvPr>
            <p:extLst>
              <p:ext uri="{D42A27DB-BD31-4B8C-83A1-F6EECF244321}">
                <p14:modId xmlns:p14="http://schemas.microsoft.com/office/powerpoint/2010/main" val="13325947"/>
              </p:ext>
            </p:extLst>
          </p:nvPr>
        </p:nvGraphicFramePr>
        <p:xfrm>
          <a:off x="0" y="1575459"/>
          <a:ext cx="5712130" cy="49336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CE110F18-C9BB-113A-185C-8C8F5C98A381}"/>
              </a:ext>
            </a:extLst>
          </p:cNvPr>
          <p:cNvGraphicFramePr>
            <a:graphicFrameLocks/>
          </p:cNvGraphicFramePr>
          <p:nvPr>
            <p:extLst>
              <p:ext uri="{D42A27DB-BD31-4B8C-83A1-F6EECF244321}">
                <p14:modId xmlns:p14="http://schemas.microsoft.com/office/powerpoint/2010/main" val="2960505020"/>
              </p:ext>
            </p:extLst>
          </p:nvPr>
        </p:nvGraphicFramePr>
        <p:xfrm>
          <a:off x="6016930" y="1575459"/>
          <a:ext cx="5870270" cy="50942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6048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A6FDB3-D6E2-64F2-218E-7DDD4969587C}"/>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FFADA1-AD08-A503-6991-CAD51D86112C}"/>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800" b="1" kern="1200" dirty="0">
                <a:solidFill>
                  <a:srgbClr val="FFFFFF"/>
                </a:solidFill>
                <a:latin typeface="+mj-lt"/>
                <a:ea typeface="+mj-ea"/>
                <a:cs typeface="+mj-cs"/>
              </a:rPr>
              <a:t>Impact of Circle of Friends</a:t>
            </a:r>
          </a:p>
        </p:txBody>
      </p:sp>
      <p:sp>
        <p:nvSpPr>
          <p:cNvPr id="7" name="Content Placeholder 2">
            <a:extLst>
              <a:ext uri="{FF2B5EF4-FFF2-40B4-BE49-F238E27FC236}">
                <a16:creationId xmlns:a16="http://schemas.microsoft.com/office/drawing/2014/main" id="{81CF621B-5F61-B729-BD10-EAB6E7989745}"/>
              </a:ext>
            </a:extLst>
          </p:cNvPr>
          <p:cNvSpPr>
            <a:spLocks noGrp="1"/>
          </p:cNvSpPr>
          <p:nvPr>
            <p:ph idx="1"/>
          </p:nvPr>
        </p:nvSpPr>
        <p:spPr>
          <a:xfrm>
            <a:off x="6503158" y="649480"/>
            <a:ext cx="4862447" cy="5546047"/>
          </a:xfrm>
        </p:spPr>
        <p:txBody>
          <a:bodyPr vert="horz" lIns="91440" tIns="45720" rIns="91440" bIns="45720" rtlCol="0" anchor="ctr">
            <a:normAutofit/>
          </a:bodyPr>
          <a:lstStyle/>
          <a:p>
            <a:r>
              <a:rPr lang="en-US" sz="2000"/>
              <a:t>Impact at Chesterwood </a:t>
            </a:r>
          </a:p>
          <a:p>
            <a:pPr lvl="1"/>
            <a:r>
              <a:rPr lang="en-US" sz="2000"/>
              <a:t>Significantly increased social connectedness and cognition </a:t>
            </a:r>
          </a:p>
          <a:p>
            <a:pPr lvl="1"/>
            <a:r>
              <a:rPr lang="en-US" sz="2000"/>
              <a:t>Decreased feelings of depression and loneliness </a:t>
            </a:r>
          </a:p>
          <a:p>
            <a:pPr lvl="1"/>
            <a:r>
              <a:rPr lang="en-US" sz="2000"/>
              <a:t>Participants feedback reflected acceptability and perceived value of CoF program at Chesterwood </a:t>
            </a:r>
          </a:p>
          <a:p>
            <a:pPr lvl="2"/>
            <a:r>
              <a:rPr lang="en-US" dirty="0"/>
              <a:t>Expansion of the program throughout </a:t>
            </a:r>
            <a:r>
              <a:rPr lang="en-US"/>
              <a:t>Chesterwood</a:t>
            </a:r>
            <a:r>
              <a:rPr lang="en-US" dirty="0"/>
              <a:t> or additional buildings</a:t>
            </a:r>
          </a:p>
          <a:p>
            <a:pPr lvl="1"/>
            <a:endParaRPr lang="en-US" sz="2000"/>
          </a:p>
        </p:txBody>
      </p:sp>
    </p:spTree>
    <p:extLst>
      <p:ext uri="{BB962C8B-B14F-4D97-AF65-F5344CB8AC3E}">
        <p14:creationId xmlns:p14="http://schemas.microsoft.com/office/powerpoint/2010/main" val="85849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810CA2-01E7-0575-2786-4C3BD405FDF2}"/>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A8D769D-A536-2612-8BDC-7D2C8EA7F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53BF9A4-76CD-0B92-88F8-ABB4CBAEA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486D3D-8BF9-C192-82D7-E8A3C7786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B8E1304-29C7-2A43-BAB4-BC1B60918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3F17C72-9354-D4BE-2D98-54953D9C0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13611D2-ED31-F438-482D-958F4AAE4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2082F1-1696-16EA-C217-0CEF0FD4BE17}"/>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800" b="1" dirty="0">
                <a:solidFill>
                  <a:srgbClr val="FFFFFF"/>
                </a:solidFill>
              </a:rPr>
              <a:t>Implications for Occupational Therapy</a:t>
            </a:r>
            <a:endParaRPr lang="en-US" sz="4800" b="1" kern="1200" dirty="0">
              <a:solidFill>
                <a:srgbClr val="FFFFFF"/>
              </a:solidFill>
              <a:latin typeface="+mj-lt"/>
              <a:ea typeface="+mj-ea"/>
              <a:cs typeface="+mj-cs"/>
            </a:endParaRPr>
          </a:p>
        </p:txBody>
      </p:sp>
      <p:graphicFrame>
        <p:nvGraphicFramePr>
          <p:cNvPr id="5" name="Content Placeholder 2">
            <a:extLst>
              <a:ext uri="{FF2B5EF4-FFF2-40B4-BE49-F238E27FC236}">
                <a16:creationId xmlns:a16="http://schemas.microsoft.com/office/drawing/2014/main" id="{90910673-1797-82C0-DD18-7425E3DF279B}"/>
              </a:ext>
            </a:extLst>
          </p:cNvPr>
          <p:cNvGraphicFramePr>
            <a:graphicFrameLocks noGrp="1"/>
          </p:cNvGraphicFramePr>
          <p:nvPr>
            <p:ph idx="1"/>
            <p:extLst>
              <p:ext uri="{D42A27DB-BD31-4B8C-83A1-F6EECF244321}">
                <p14:modId xmlns:p14="http://schemas.microsoft.com/office/powerpoint/2010/main" val="4294431131"/>
              </p:ext>
            </p:extLst>
          </p:nvPr>
        </p:nvGraphicFramePr>
        <p:xfrm>
          <a:off x="6096000" y="837808"/>
          <a:ext cx="5564653" cy="5182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9847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F6DFDA-9552-FFDF-7E38-4EC4D48E2320}"/>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6D60D3-07D1-4BB6-45F5-7DDE35E8E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5E0CEF-1CE2-3119-F841-1830FECB9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6BAE71D-3FCE-B3F2-3D77-940038997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DEA3F8-567E-8E56-BB9D-61A83D8BBC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819696-9A66-8C83-F9CB-E6E3A392F291}"/>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b="1" kern="1200" dirty="0">
                <a:solidFill>
                  <a:srgbClr val="FFFFFF"/>
                </a:solidFill>
                <a:latin typeface="+mj-lt"/>
                <a:ea typeface="+mj-ea"/>
                <a:cs typeface="+mj-cs"/>
              </a:rPr>
              <a:t>References</a:t>
            </a:r>
          </a:p>
        </p:txBody>
      </p:sp>
      <p:pic>
        <p:nvPicPr>
          <p:cNvPr id="5" name="Picture 4">
            <a:extLst>
              <a:ext uri="{FF2B5EF4-FFF2-40B4-BE49-F238E27FC236}">
                <a16:creationId xmlns:a16="http://schemas.microsoft.com/office/drawing/2014/main" id="{A88848DD-B0E8-B3BF-CA6D-8F2D233E5421}"/>
              </a:ext>
            </a:extLst>
          </p:cNvPr>
          <p:cNvPicPr>
            <a:picLocks noChangeAspect="1"/>
          </p:cNvPicPr>
          <p:nvPr/>
        </p:nvPicPr>
        <p:blipFill>
          <a:blip r:embed="rId2"/>
          <a:stretch>
            <a:fillRect/>
          </a:stretch>
        </p:blipFill>
        <p:spPr>
          <a:xfrm>
            <a:off x="3782157" y="1783932"/>
            <a:ext cx="4627685" cy="4725203"/>
          </a:xfrm>
          <a:prstGeom prst="rect">
            <a:avLst/>
          </a:prstGeom>
        </p:spPr>
      </p:pic>
      <p:pic>
        <p:nvPicPr>
          <p:cNvPr id="3" name="Picture 2">
            <a:extLst>
              <a:ext uri="{FF2B5EF4-FFF2-40B4-BE49-F238E27FC236}">
                <a16:creationId xmlns:a16="http://schemas.microsoft.com/office/drawing/2014/main" id="{D8202549-68F1-B52C-2AEC-0975074C9A9E}"/>
              </a:ext>
            </a:extLst>
          </p:cNvPr>
          <p:cNvPicPr>
            <a:picLocks noChangeAspect="1"/>
          </p:cNvPicPr>
          <p:nvPr/>
        </p:nvPicPr>
        <p:blipFill>
          <a:blip r:embed="rId3"/>
          <a:stretch>
            <a:fillRect/>
          </a:stretch>
        </p:blipFill>
        <p:spPr>
          <a:xfrm>
            <a:off x="9842500" y="5334000"/>
            <a:ext cx="2349500" cy="1524000"/>
          </a:xfrm>
          <a:prstGeom prst="rect">
            <a:avLst/>
          </a:prstGeom>
        </p:spPr>
      </p:pic>
    </p:spTree>
    <p:extLst>
      <p:ext uri="{BB962C8B-B14F-4D97-AF65-F5344CB8AC3E}">
        <p14:creationId xmlns:p14="http://schemas.microsoft.com/office/powerpoint/2010/main" val="152279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156F7-D013-657D-00EC-EB9832D2320C}"/>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800" b="1" kern="1200">
                <a:solidFill>
                  <a:srgbClr val="FFFFFF"/>
                </a:solidFill>
                <a:latin typeface="+mj-lt"/>
                <a:ea typeface="+mj-ea"/>
                <a:cs typeface="+mj-cs"/>
              </a:rPr>
              <a:t>Overview</a:t>
            </a:r>
          </a:p>
        </p:txBody>
      </p:sp>
      <p:graphicFrame>
        <p:nvGraphicFramePr>
          <p:cNvPr id="7" name="Content Placeholder 2">
            <a:extLst>
              <a:ext uri="{FF2B5EF4-FFF2-40B4-BE49-F238E27FC236}">
                <a16:creationId xmlns:a16="http://schemas.microsoft.com/office/drawing/2014/main" id="{D451D4D2-19F2-8EB7-DC1D-2BEBD0FF5C1A}"/>
              </a:ext>
            </a:extLst>
          </p:cNvPr>
          <p:cNvGraphicFramePr>
            <a:graphicFrameLocks noGrp="1"/>
          </p:cNvGraphicFramePr>
          <p:nvPr>
            <p:ph idx="1"/>
            <p:extLst>
              <p:ext uri="{D42A27DB-BD31-4B8C-83A1-F6EECF244321}">
                <p14:modId xmlns:p14="http://schemas.microsoft.com/office/powerpoint/2010/main" val="2480566607"/>
              </p:ext>
            </p:extLst>
          </p:nvPr>
        </p:nvGraphicFramePr>
        <p:xfrm>
          <a:off x="632085" y="18331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B8945C19-77FF-A5E6-3162-18A4A7424057}"/>
              </a:ext>
            </a:extLst>
          </p:cNvPr>
          <p:cNvPicPr>
            <a:picLocks noChangeAspect="1"/>
          </p:cNvPicPr>
          <p:nvPr/>
        </p:nvPicPr>
        <p:blipFill>
          <a:blip r:embed="rId8"/>
          <a:stretch>
            <a:fillRect/>
          </a:stretch>
        </p:blipFill>
        <p:spPr>
          <a:xfrm>
            <a:off x="2844800" y="2405581"/>
            <a:ext cx="1676400" cy="1676400"/>
          </a:xfrm>
          <a:prstGeom prst="rect">
            <a:avLst/>
          </a:prstGeom>
        </p:spPr>
      </p:pic>
    </p:spTree>
    <p:extLst>
      <p:ext uri="{BB962C8B-B14F-4D97-AF65-F5344CB8AC3E}">
        <p14:creationId xmlns:p14="http://schemas.microsoft.com/office/powerpoint/2010/main" val="4283467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651A77-B1D0-5D99-CDBD-A2D97978943C}"/>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FBAB94F-1B69-B604-570E-7FAEA22E1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64C59F3-8714-9A47-A20A-C29B90B1A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66D864B-1C9D-F781-748A-1FBDBC6E8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96BECC1-3681-397B-A79C-40D25A5E5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869E64-068E-91EB-CB90-A459970D2BA3}"/>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800" b="1" kern="1200" dirty="0">
                <a:solidFill>
                  <a:srgbClr val="FFFFFF"/>
                </a:solidFill>
                <a:latin typeface="+mj-lt"/>
                <a:ea typeface="+mj-ea"/>
                <a:cs typeface="+mj-cs"/>
              </a:rPr>
              <a:t>Background</a:t>
            </a:r>
            <a:endParaRPr lang="en-US" sz="4000" b="1" kern="1200" dirty="0">
              <a:solidFill>
                <a:srgbClr val="FFFFFF"/>
              </a:solidFill>
              <a:latin typeface="+mj-lt"/>
              <a:ea typeface="+mj-ea"/>
              <a:cs typeface="+mj-cs"/>
            </a:endParaRPr>
          </a:p>
        </p:txBody>
      </p:sp>
      <p:sp>
        <p:nvSpPr>
          <p:cNvPr id="5" name="Content Placeholder 2">
            <a:extLst>
              <a:ext uri="{FF2B5EF4-FFF2-40B4-BE49-F238E27FC236}">
                <a16:creationId xmlns:a16="http://schemas.microsoft.com/office/drawing/2014/main" id="{B2278066-F686-2442-3FE1-7FA2C3164CA5}"/>
              </a:ext>
            </a:extLst>
          </p:cNvPr>
          <p:cNvSpPr>
            <a:spLocks noGrp="1"/>
          </p:cNvSpPr>
          <p:nvPr>
            <p:ph idx="1"/>
          </p:nvPr>
        </p:nvSpPr>
        <p:spPr/>
        <p:txBody>
          <a:bodyPr/>
          <a:lstStyle/>
          <a:p>
            <a:r>
              <a:rPr lang="en-US" dirty="0"/>
              <a:t>Loneliness </a:t>
            </a:r>
          </a:p>
          <a:p>
            <a:pPr lvl="1"/>
            <a:r>
              <a:rPr lang="en-US" dirty="0"/>
              <a:t>Discrepancy between actual and desired social relationships </a:t>
            </a:r>
          </a:p>
          <a:p>
            <a:pPr lvl="1"/>
            <a:r>
              <a:rPr lang="en-US" dirty="0"/>
              <a:t>28% of older adults in U.S. report significant loneliness</a:t>
            </a:r>
          </a:p>
          <a:p>
            <a:pPr lvl="1"/>
            <a:r>
              <a:rPr lang="en-US" dirty="0"/>
              <a:t>Experienced at higher rate in continued care facilities</a:t>
            </a:r>
          </a:p>
          <a:p>
            <a:pPr lvl="1"/>
            <a:r>
              <a:rPr lang="en-US" dirty="0"/>
              <a:t>Exacerbates chronic and mental health conditions </a:t>
            </a:r>
          </a:p>
          <a:p>
            <a:r>
              <a:rPr lang="en-US" dirty="0"/>
              <a:t>Occupational Therapy (OT) in Continued Care</a:t>
            </a:r>
          </a:p>
          <a:p>
            <a:pPr lvl="1"/>
            <a:r>
              <a:rPr lang="en-US" dirty="0"/>
              <a:t>Linked to prevention of cognitive decline</a:t>
            </a:r>
          </a:p>
          <a:p>
            <a:pPr lvl="1"/>
            <a:r>
              <a:rPr lang="en-US" dirty="0"/>
              <a:t>Reduces depression and feelings of loneliness </a:t>
            </a:r>
          </a:p>
          <a:p>
            <a:pPr lvl="1"/>
            <a:endParaRPr lang="en-US" dirty="0"/>
          </a:p>
        </p:txBody>
      </p:sp>
      <p:sp>
        <p:nvSpPr>
          <p:cNvPr id="6" name="TextBox 5">
            <a:extLst>
              <a:ext uri="{FF2B5EF4-FFF2-40B4-BE49-F238E27FC236}">
                <a16:creationId xmlns:a16="http://schemas.microsoft.com/office/drawing/2014/main" id="{3A5ADA91-E7C1-9001-EFB8-3A774DAF5F04}"/>
              </a:ext>
            </a:extLst>
          </p:cNvPr>
          <p:cNvSpPr txBox="1"/>
          <p:nvPr/>
        </p:nvSpPr>
        <p:spPr>
          <a:xfrm>
            <a:off x="4926851" y="6507737"/>
            <a:ext cx="771200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(AARP, 2012;  Dreyer et al., 2018; Jansson et al., 2019; </a:t>
            </a:r>
            <a:r>
              <a:rPr lang="en-US" sz="1100" dirty="0" err="1">
                <a:latin typeface="Calibri" panose="020F0502020204030204" pitchFamily="34" charset="0"/>
                <a:cs typeface="Calibri" panose="020F0502020204030204" pitchFamily="34" charset="0"/>
              </a:rPr>
              <a:t>Lapane</a:t>
            </a:r>
            <a:r>
              <a:rPr lang="en-US" sz="1100" dirty="0">
                <a:latin typeface="Calibri" panose="020F0502020204030204" pitchFamily="34" charset="0"/>
                <a:cs typeface="Calibri" panose="020F0502020204030204" pitchFamily="34" charset="0"/>
              </a:rPr>
              <a:t> et al., 2022; Peralta et al., 2017; Naber et al., 2020; NIH, 2019)</a:t>
            </a:r>
          </a:p>
        </p:txBody>
      </p:sp>
    </p:spTree>
    <p:extLst>
      <p:ext uri="{BB962C8B-B14F-4D97-AF65-F5344CB8AC3E}">
        <p14:creationId xmlns:p14="http://schemas.microsoft.com/office/powerpoint/2010/main" val="2840630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2B04AB68-6345-17FE-6A8A-A79B3E8A41C0}"/>
              </a:ext>
            </a:extLst>
          </p:cNvPr>
          <p:cNvGraphicFramePr/>
          <p:nvPr>
            <p:extLst>
              <p:ext uri="{D42A27DB-BD31-4B8C-83A1-F6EECF244321}">
                <p14:modId xmlns:p14="http://schemas.microsoft.com/office/powerpoint/2010/main" val="3144479123"/>
              </p:ext>
            </p:extLst>
          </p:nvPr>
        </p:nvGraphicFramePr>
        <p:xfrm>
          <a:off x="619259" y="1159099"/>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98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08ECCD-5D21-64B2-79E7-62936E257D63}"/>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8B1A081-D292-B39D-F473-8A300F6FE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B734BD-766A-5AD3-3B2A-8C48525D1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B61C6BD-D6F4-DC77-0A37-0F3048763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9F4806B-C4F1-835D-FF1C-85D79137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CD92F7-5159-2597-0F9C-0500836E6DF3}"/>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800" b="1" dirty="0">
                <a:solidFill>
                  <a:srgbClr val="FFFFFF"/>
                </a:solidFill>
              </a:rPr>
              <a:t>Circle of Friends (</a:t>
            </a:r>
            <a:r>
              <a:rPr lang="en-US" sz="4800" b="1" dirty="0" err="1">
                <a:solidFill>
                  <a:srgbClr val="FFFFFF"/>
                </a:solidFill>
              </a:rPr>
              <a:t>CoF</a:t>
            </a:r>
            <a:r>
              <a:rPr lang="en-US" sz="4800" b="1" dirty="0">
                <a:solidFill>
                  <a:srgbClr val="FFFFFF"/>
                </a:solidFill>
              </a:rPr>
              <a:t>)</a:t>
            </a:r>
            <a:endParaRPr lang="en-US" sz="4800" b="1" kern="1200" dirty="0">
              <a:solidFill>
                <a:srgbClr val="FFFFFF"/>
              </a:solidFill>
              <a:latin typeface="+mj-lt"/>
              <a:ea typeface="+mj-ea"/>
              <a:cs typeface="+mj-cs"/>
            </a:endParaRPr>
          </a:p>
        </p:txBody>
      </p:sp>
      <p:graphicFrame>
        <p:nvGraphicFramePr>
          <p:cNvPr id="7" name="Content Placeholder 2">
            <a:extLst>
              <a:ext uri="{FF2B5EF4-FFF2-40B4-BE49-F238E27FC236}">
                <a16:creationId xmlns:a16="http://schemas.microsoft.com/office/drawing/2014/main" id="{18CF95E1-0A47-645E-D3D7-50432E62CFF9}"/>
              </a:ext>
            </a:extLst>
          </p:cNvPr>
          <p:cNvGraphicFramePr>
            <a:graphicFrameLocks noGrp="1"/>
          </p:cNvGraphicFramePr>
          <p:nvPr>
            <p:ph idx="1"/>
            <p:extLst>
              <p:ext uri="{D42A27DB-BD31-4B8C-83A1-F6EECF244321}">
                <p14:modId xmlns:p14="http://schemas.microsoft.com/office/powerpoint/2010/main" val="1102817687"/>
              </p:ext>
            </p:extLst>
          </p:nvPr>
        </p:nvGraphicFramePr>
        <p:xfrm>
          <a:off x="623119" y="1818531"/>
          <a:ext cx="10945761" cy="4690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F8512E4-2788-2E29-9C37-5A4498D58DD8}"/>
              </a:ext>
            </a:extLst>
          </p:cNvPr>
          <p:cNvSpPr txBox="1"/>
          <p:nvPr/>
        </p:nvSpPr>
        <p:spPr>
          <a:xfrm>
            <a:off x="8944699" y="6552762"/>
            <a:ext cx="5800495"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a:t>
            </a:r>
            <a:r>
              <a:rPr lang="en-US" sz="1100" dirty="0" err="1">
                <a:latin typeface="Calibri" panose="020F0502020204030204" pitchFamily="34" charset="0"/>
                <a:cs typeface="Calibri" panose="020F0502020204030204" pitchFamily="34" charset="0"/>
              </a:rPr>
              <a:t>Routasalo</a:t>
            </a:r>
            <a:r>
              <a:rPr lang="en-US" sz="1100" dirty="0">
                <a:latin typeface="Calibri" panose="020F0502020204030204" pitchFamily="34" charset="0"/>
                <a:cs typeface="Calibri" panose="020F0502020204030204" pitchFamily="34" charset="0"/>
              </a:rPr>
              <a:t> et al., 2009 &amp; </a:t>
            </a:r>
            <a:r>
              <a:rPr lang="en-US" sz="1100" dirty="0" err="1">
                <a:latin typeface="Calibri" panose="020F0502020204030204" pitchFamily="34" charset="0"/>
                <a:cs typeface="Calibri" panose="020F0502020204030204" pitchFamily="34" charset="0"/>
              </a:rPr>
              <a:t>Savikko</a:t>
            </a:r>
            <a:r>
              <a:rPr lang="en-US" sz="1100" dirty="0">
                <a:latin typeface="Calibri" panose="020F0502020204030204" pitchFamily="34" charset="0"/>
                <a:cs typeface="Calibri" panose="020F0502020204030204" pitchFamily="34" charset="0"/>
              </a:rPr>
              <a:t> et al., 2010)</a:t>
            </a:r>
          </a:p>
        </p:txBody>
      </p:sp>
    </p:spTree>
    <p:extLst>
      <p:ext uri="{BB962C8B-B14F-4D97-AF65-F5344CB8AC3E}">
        <p14:creationId xmlns:p14="http://schemas.microsoft.com/office/powerpoint/2010/main" val="1305014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D0BD7D-ABA1-C7B0-282C-F307B9F84FC8}"/>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D0333C9-92EA-D3A7-D843-598719D5AB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8CF90FC-4939-F450-9D92-B8A1D009D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61B0034-1037-3DF5-6936-748D4A84A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438F6B-2400-BBE4-C17E-A978C751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841F04-7EDC-3293-DDD3-1CE8B23BA08E}"/>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800" b="1" dirty="0">
                <a:solidFill>
                  <a:srgbClr val="FFFFFF"/>
                </a:solidFill>
              </a:rPr>
              <a:t>Outcome Measures</a:t>
            </a:r>
            <a:endParaRPr lang="en-US" sz="4800" b="1" kern="1200" dirty="0">
              <a:solidFill>
                <a:srgbClr val="FFFFFF"/>
              </a:solidFill>
              <a:latin typeface="+mj-lt"/>
              <a:ea typeface="+mj-ea"/>
              <a:cs typeface="+mj-cs"/>
            </a:endParaRPr>
          </a:p>
        </p:txBody>
      </p:sp>
      <p:sp>
        <p:nvSpPr>
          <p:cNvPr id="5" name="Content Placeholder 2">
            <a:extLst>
              <a:ext uri="{FF2B5EF4-FFF2-40B4-BE49-F238E27FC236}">
                <a16:creationId xmlns:a16="http://schemas.microsoft.com/office/drawing/2014/main" id="{A684402A-6B51-6328-9884-155A0D8DBD2E}"/>
              </a:ext>
            </a:extLst>
          </p:cNvPr>
          <p:cNvSpPr txBox="1">
            <a:spLocks/>
          </p:cNvSpPr>
          <p:nvPr/>
        </p:nvSpPr>
        <p:spPr>
          <a:xfrm>
            <a:off x="838200" y="1809295"/>
            <a:ext cx="4664529" cy="4432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Rapid Cognitive Screen</a:t>
            </a:r>
          </a:p>
          <a:p>
            <a:pPr lvl="1"/>
            <a:r>
              <a:rPr lang="en-US" dirty="0"/>
              <a:t>Assess thinking/memory and screens for cognitive impairment </a:t>
            </a:r>
          </a:p>
          <a:p>
            <a:pPr lvl="1"/>
            <a:r>
              <a:rPr lang="en-US" dirty="0"/>
              <a:t>Normal, moderate cognitive impairment, and dementia</a:t>
            </a:r>
          </a:p>
          <a:p>
            <a:r>
              <a:rPr lang="en-US" dirty="0"/>
              <a:t>R-UCLA Loneliness Scale </a:t>
            </a:r>
          </a:p>
          <a:p>
            <a:pPr lvl="1"/>
            <a:r>
              <a:rPr lang="en-US" dirty="0"/>
              <a:t>Measures the experience of loneliness </a:t>
            </a:r>
          </a:p>
          <a:p>
            <a:pPr lvl="1"/>
            <a:r>
              <a:rPr lang="en-US" dirty="0"/>
              <a:t>Scores: Low, moderate, severe loneliness</a:t>
            </a:r>
          </a:p>
          <a:p>
            <a:pPr marL="0" indent="0">
              <a:buFont typeface="Arial" panose="020B0604020202020204" pitchFamily="34" charset="0"/>
              <a:buNone/>
            </a:pPr>
            <a:endParaRPr lang="en-US" dirty="0"/>
          </a:p>
        </p:txBody>
      </p:sp>
      <p:sp>
        <p:nvSpPr>
          <p:cNvPr id="6" name="Content Placeholder 2">
            <a:extLst>
              <a:ext uri="{FF2B5EF4-FFF2-40B4-BE49-F238E27FC236}">
                <a16:creationId xmlns:a16="http://schemas.microsoft.com/office/drawing/2014/main" id="{160F56EF-9FF3-C801-5452-3B6EDB6D2806}"/>
              </a:ext>
            </a:extLst>
          </p:cNvPr>
          <p:cNvSpPr>
            <a:spLocks noGrp="1"/>
          </p:cNvSpPr>
          <p:nvPr>
            <p:ph idx="1"/>
          </p:nvPr>
        </p:nvSpPr>
        <p:spPr>
          <a:xfrm>
            <a:off x="6000750" y="1809295"/>
            <a:ext cx="5353050" cy="3696155"/>
          </a:xfrm>
          <a:solidFill>
            <a:schemeClr val="bg1"/>
          </a:solidFill>
          <a:ln>
            <a:solidFill>
              <a:schemeClr val="bg1"/>
            </a:solidFill>
          </a:ln>
        </p:spPr>
        <p:txBody>
          <a:bodyPr>
            <a:normAutofit/>
          </a:bodyPr>
          <a:lstStyle/>
          <a:p>
            <a:r>
              <a:rPr lang="en-US" dirty="0"/>
              <a:t>Lubben Social Network Scale</a:t>
            </a:r>
          </a:p>
          <a:p>
            <a:pPr lvl="1"/>
            <a:r>
              <a:rPr lang="en-US" dirty="0"/>
              <a:t>Measures social isolation and number of social contacts </a:t>
            </a:r>
          </a:p>
          <a:p>
            <a:pPr lvl="1"/>
            <a:r>
              <a:rPr lang="en-US" dirty="0"/>
              <a:t>Scores reflect risk of social isolation</a:t>
            </a:r>
          </a:p>
          <a:p>
            <a:pPr lvl="1"/>
            <a:endParaRPr lang="en-US" dirty="0"/>
          </a:p>
          <a:p>
            <a:r>
              <a:rPr lang="en-US" dirty="0"/>
              <a:t>Geriatric Depression Scale </a:t>
            </a:r>
          </a:p>
          <a:p>
            <a:pPr lvl="1"/>
            <a:r>
              <a:rPr lang="en-US" dirty="0"/>
              <a:t>Screens for depression in OAs</a:t>
            </a:r>
          </a:p>
          <a:p>
            <a:pPr lvl="1"/>
            <a:r>
              <a:rPr lang="en-US" dirty="0"/>
              <a:t>Scores: Low, moderate, severe risk for depression</a:t>
            </a:r>
          </a:p>
          <a:p>
            <a:pPr marL="457200" lvl="1" indent="0">
              <a:buNone/>
            </a:pPr>
            <a:endParaRPr lang="en-US" dirty="0"/>
          </a:p>
          <a:p>
            <a:pPr marL="457200" lvl="1" indent="0">
              <a:buNone/>
            </a:pPr>
            <a:endParaRPr lang="en-US" dirty="0"/>
          </a:p>
          <a:p>
            <a:pPr marL="0" indent="0">
              <a:buNone/>
            </a:pPr>
            <a:endParaRPr lang="en-US" dirty="0"/>
          </a:p>
        </p:txBody>
      </p:sp>
      <p:sp>
        <p:nvSpPr>
          <p:cNvPr id="8" name="Google Shape;1030;p41">
            <a:extLst>
              <a:ext uri="{FF2B5EF4-FFF2-40B4-BE49-F238E27FC236}">
                <a16:creationId xmlns:a16="http://schemas.microsoft.com/office/drawing/2014/main" id="{5130C7E1-48F1-9D1D-EF38-149493FC1EA4}"/>
              </a:ext>
            </a:extLst>
          </p:cNvPr>
          <p:cNvSpPr txBox="1"/>
          <p:nvPr/>
        </p:nvSpPr>
        <p:spPr>
          <a:xfrm>
            <a:off x="6667350" y="6323525"/>
            <a:ext cx="6096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t>(Herrmann et al., 1996; Lubben et al., 2006; Malmstrom et al., 2015; Russell &amp; Cutrona, 1980)</a:t>
            </a:r>
            <a:endParaRPr sz="1000" dirty="0">
              <a:solidFill>
                <a:schemeClr val="dk1"/>
              </a:solidFill>
            </a:endParaRPr>
          </a:p>
        </p:txBody>
      </p:sp>
    </p:spTree>
    <p:extLst>
      <p:ext uri="{BB962C8B-B14F-4D97-AF65-F5344CB8AC3E}">
        <p14:creationId xmlns:p14="http://schemas.microsoft.com/office/powerpoint/2010/main" val="2349679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F481C6E0-767E-B6FC-7F69-D20A1F38AEBE}"/>
              </a:ext>
            </a:extLst>
          </p:cNvPr>
          <p:cNvSpPr/>
          <p:nvPr/>
        </p:nvSpPr>
        <p:spPr>
          <a:xfrm>
            <a:off x="343236" y="332698"/>
            <a:ext cx="4568740" cy="6192603"/>
          </a:xfrm>
          <a:prstGeom prst="rect">
            <a:avLst/>
          </a:prstGeom>
          <a:solidFill>
            <a:srgbClr val="2124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2" name="Title 1">
            <a:extLst>
              <a:ext uri="{FF2B5EF4-FFF2-40B4-BE49-F238E27FC236}">
                <a16:creationId xmlns:a16="http://schemas.microsoft.com/office/drawing/2014/main" id="{4CBAD9FC-25B0-90EB-508B-CCABDF6E6762}"/>
              </a:ext>
            </a:extLst>
          </p:cNvPr>
          <p:cNvSpPr>
            <a:spLocks noGrp="1"/>
          </p:cNvSpPr>
          <p:nvPr>
            <p:ph type="title"/>
          </p:nvPr>
        </p:nvSpPr>
        <p:spPr>
          <a:xfrm>
            <a:off x="798257" y="637523"/>
            <a:ext cx="3608896" cy="1690993"/>
          </a:xfrm>
        </p:spPr>
        <p:txBody>
          <a:bodyPr vert="horz" lIns="91440" tIns="45720" rIns="91440" bIns="45720" rtlCol="0" anchor="b">
            <a:normAutofit/>
          </a:bodyPr>
          <a:lstStyle/>
          <a:p>
            <a:r>
              <a:rPr lang="en-US" sz="4800" b="1" kern="1200" dirty="0">
                <a:solidFill>
                  <a:srgbClr val="FFFFFF"/>
                </a:solidFill>
                <a:ea typeface="+mj-ea"/>
                <a:cs typeface="+mj-cs"/>
              </a:rPr>
              <a:t>Activities</a:t>
            </a:r>
          </a:p>
        </p:txBody>
      </p:sp>
      <p:pic>
        <p:nvPicPr>
          <p:cNvPr id="8" name="Picture 7" descr="A collage of a person doing a chair exercise&#10;&#10;AI-generated content may be incorrect.">
            <a:extLst>
              <a:ext uri="{FF2B5EF4-FFF2-40B4-BE49-F238E27FC236}">
                <a16:creationId xmlns:a16="http://schemas.microsoft.com/office/drawing/2014/main" id="{015DC287-D0B4-3EB4-1204-590807484A3C}"/>
              </a:ext>
            </a:extLst>
          </p:cNvPr>
          <p:cNvPicPr>
            <a:picLocks noChangeAspect="1"/>
          </p:cNvPicPr>
          <p:nvPr/>
        </p:nvPicPr>
        <p:blipFill>
          <a:blip r:embed="rId3"/>
          <a:srcRect l="10991" r="16939" b="3"/>
          <a:stretch>
            <a:fillRect/>
          </a:stretch>
        </p:blipFill>
        <p:spPr>
          <a:xfrm>
            <a:off x="5468692" y="325905"/>
            <a:ext cx="2519607" cy="18538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A group of people sitting at a table&#10;&#10;AI-generated content may be incorrect.">
            <a:extLst>
              <a:ext uri="{FF2B5EF4-FFF2-40B4-BE49-F238E27FC236}">
                <a16:creationId xmlns:a16="http://schemas.microsoft.com/office/drawing/2014/main" id="{53323AEE-49E0-E7B6-EDF3-26525ED08CB9}"/>
              </a:ext>
            </a:extLst>
          </p:cNvPr>
          <p:cNvPicPr>
            <a:picLocks noChangeAspect="1"/>
          </p:cNvPicPr>
          <p:nvPr/>
        </p:nvPicPr>
        <p:blipFill>
          <a:blip r:embed="rId4"/>
          <a:srcRect r="8" b="7930"/>
          <a:stretch>
            <a:fillRect/>
          </a:stretch>
        </p:blipFill>
        <p:spPr>
          <a:xfrm>
            <a:off x="9238129" y="325905"/>
            <a:ext cx="2155614" cy="1853874"/>
          </a:xfrm>
          <a:prstGeom prst="rect">
            <a:avLst/>
          </a:prstGeom>
        </p:spPr>
      </p:pic>
      <p:sp>
        <p:nvSpPr>
          <p:cNvPr id="3" name="Content Placeholder 2">
            <a:extLst>
              <a:ext uri="{FF2B5EF4-FFF2-40B4-BE49-F238E27FC236}">
                <a16:creationId xmlns:a16="http://schemas.microsoft.com/office/drawing/2014/main" id="{3569D3E6-06BB-0111-AD09-90928546E698}"/>
              </a:ext>
            </a:extLst>
          </p:cNvPr>
          <p:cNvSpPr>
            <a:spLocks noGrp="1"/>
          </p:cNvSpPr>
          <p:nvPr>
            <p:ph idx="1"/>
          </p:nvPr>
        </p:nvSpPr>
        <p:spPr>
          <a:xfrm>
            <a:off x="798256" y="2474260"/>
            <a:ext cx="3607930" cy="3677158"/>
          </a:xfrm>
        </p:spPr>
        <p:txBody>
          <a:bodyPr vert="horz" lIns="91440" tIns="45720" rIns="91440" bIns="45720" rtlCol="0" anchor="t">
            <a:normAutofit/>
          </a:bodyPr>
          <a:lstStyle/>
          <a:p>
            <a:r>
              <a:rPr lang="en-US" sz="2000">
                <a:solidFill>
                  <a:srgbClr val="FFFFFF"/>
                </a:solidFill>
              </a:rPr>
              <a:t>Themes</a:t>
            </a:r>
          </a:p>
          <a:p>
            <a:pPr lvl="1"/>
            <a:r>
              <a:rPr lang="en-US" sz="2000">
                <a:solidFill>
                  <a:srgbClr val="FFFFFF"/>
                </a:solidFill>
              </a:rPr>
              <a:t>Exercise and Wellness </a:t>
            </a:r>
          </a:p>
          <a:p>
            <a:pPr lvl="1"/>
            <a:r>
              <a:rPr lang="en-US" sz="2000">
                <a:solidFill>
                  <a:srgbClr val="FFFFFF"/>
                </a:solidFill>
              </a:rPr>
              <a:t>Therapeutic Writing/Reflection</a:t>
            </a:r>
          </a:p>
          <a:p>
            <a:pPr lvl="1"/>
            <a:r>
              <a:rPr lang="en-US" sz="2000">
                <a:solidFill>
                  <a:srgbClr val="FFFFFF"/>
                </a:solidFill>
              </a:rPr>
              <a:t>Arts and Culture</a:t>
            </a:r>
          </a:p>
        </p:txBody>
      </p:sp>
      <p:pic>
        <p:nvPicPr>
          <p:cNvPr id="16" name="Picture 15" descr="A red and white logo&#10;&#10;AI-generated content may be incorrect.">
            <a:extLst>
              <a:ext uri="{FF2B5EF4-FFF2-40B4-BE49-F238E27FC236}">
                <a16:creationId xmlns:a16="http://schemas.microsoft.com/office/drawing/2014/main" id="{78F8DF17-BA27-F583-07B1-7F1C13F7302F}"/>
              </a:ext>
            </a:extLst>
          </p:cNvPr>
          <p:cNvPicPr>
            <a:picLocks noChangeAspect="1"/>
          </p:cNvPicPr>
          <p:nvPr/>
        </p:nvPicPr>
        <p:blipFill>
          <a:blip r:embed="rId5"/>
          <a:srcRect l="8792" r="7820" b="-4"/>
          <a:stretch>
            <a:fillRect/>
          </a:stretch>
        </p:blipFill>
        <p:spPr>
          <a:xfrm>
            <a:off x="5208829" y="2245366"/>
            <a:ext cx="3188933" cy="1850097"/>
          </a:xfrm>
          <a:prstGeom prst="rect">
            <a:avLst/>
          </a:prstGeom>
        </p:spPr>
      </p:pic>
      <p:pic>
        <p:nvPicPr>
          <p:cNvPr id="7" name="Picture 6" descr="A screenshot of a music playlist&#10;&#10;AI-generated content may be incorrect.">
            <a:extLst>
              <a:ext uri="{FF2B5EF4-FFF2-40B4-BE49-F238E27FC236}">
                <a16:creationId xmlns:a16="http://schemas.microsoft.com/office/drawing/2014/main" id="{6A022922-7BCC-A11A-E72D-AD5675E31DBE}"/>
              </a:ext>
            </a:extLst>
          </p:cNvPr>
          <p:cNvPicPr>
            <a:picLocks noChangeAspect="1"/>
          </p:cNvPicPr>
          <p:nvPr/>
        </p:nvPicPr>
        <p:blipFill>
          <a:blip r:embed="rId6"/>
          <a:srcRect t="2759" r="1" b="17582"/>
          <a:stretch>
            <a:fillRect/>
          </a:stretch>
        </p:blipFill>
        <p:spPr>
          <a:xfrm>
            <a:off x="9117550" y="2413945"/>
            <a:ext cx="2323933" cy="1850097"/>
          </a:xfrm>
          <a:prstGeom prst="rect">
            <a:avLst/>
          </a:prstGeom>
        </p:spPr>
      </p:pic>
      <p:pic>
        <p:nvPicPr>
          <p:cNvPr id="10" name="Picture 9" descr="A white sheet of paper with text and icons&#10;&#10;AI-generated content may be incorrect.">
            <a:extLst>
              <a:ext uri="{FF2B5EF4-FFF2-40B4-BE49-F238E27FC236}">
                <a16:creationId xmlns:a16="http://schemas.microsoft.com/office/drawing/2014/main" id="{5789E2CC-D6AC-F59A-43EA-D8C40EB2B662}"/>
              </a:ext>
            </a:extLst>
          </p:cNvPr>
          <p:cNvPicPr>
            <a:picLocks noChangeAspect="1"/>
          </p:cNvPicPr>
          <p:nvPr/>
        </p:nvPicPr>
        <p:blipFill>
          <a:blip r:embed="rId7"/>
          <a:srcRect r="8" b="1088"/>
          <a:stretch>
            <a:fillRect/>
          </a:stretch>
        </p:blipFill>
        <p:spPr>
          <a:xfrm>
            <a:off x="5468691" y="4483673"/>
            <a:ext cx="2519607" cy="1869351"/>
          </a:xfrm>
          <a:prstGeom prst="rect">
            <a:avLst/>
          </a:prstGeom>
        </p:spPr>
      </p:pic>
      <p:pic>
        <p:nvPicPr>
          <p:cNvPr id="5" name="Picture 4" descr="A pumpkin on a table&#10;&#10;AI-generated content may be incorrect.">
            <a:extLst>
              <a:ext uri="{FF2B5EF4-FFF2-40B4-BE49-F238E27FC236}">
                <a16:creationId xmlns:a16="http://schemas.microsoft.com/office/drawing/2014/main" id="{042ABC91-E90F-CC95-867A-7DB2CE27D455}"/>
              </a:ext>
            </a:extLst>
          </p:cNvPr>
          <p:cNvPicPr>
            <a:picLocks noChangeAspect="1"/>
          </p:cNvPicPr>
          <p:nvPr/>
        </p:nvPicPr>
        <p:blipFill>
          <a:blip r:embed="rId8"/>
          <a:srcRect t="9332" r="-1" b="23691"/>
          <a:stretch>
            <a:fillRect/>
          </a:stretch>
        </p:blipFill>
        <p:spPr>
          <a:xfrm>
            <a:off x="9227740" y="4561157"/>
            <a:ext cx="2103555" cy="1878513"/>
          </a:xfrm>
          <a:prstGeom prst="rect">
            <a:avLst/>
          </a:prstGeom>
        </p:spPr>
      </p:pic>
      <p:sp>
        <p:nvSpPr>
          <p:cNvPr id="17" name="TextBox 16">
            <a:extLst>
              <a:ext uri="{FF2B5EF4-FFF2-40B4-BE49-F238E27FC236}">
                <a16:creationId xmlns:a16="http://schemas.microsoft.com/office/drawing/2014/main" id="{FE30D033-1575-9561-C5A2-13F20F1994E9}"/>
              </a:ext>
            </a:extLst>
          </p:cNvPr>
          <p:cNvSpPr txBox="1"/>
          <p:nvPr/>
        </p:nvSpPr>
        <p:spPr>
          <a:xfrm>
            <a:off x="5306095" y="2179778"/>
            <a:ext cx="2844800" cy="523220"/>
          </a:xfrm>
          <a:prstGeom prst="rect">
            <a:avLst/>
          </a:prstGeom>
          <a:noFill/>
        </p:spPr>
        <p:txBody>
          <a:bodyPr wrap="square" rtlCol="0">
            <a:spAutoFit/>
          </a:bodyPr>
          <a:lstStyle/>
          <a:p>
            <a:pPr algn="ctr"/>
            <a:r>
              <a:rPr lang="en-US" sz="1400" dirty="0"/>
              <a:t>Chair Yoga and Mindfulness Exercises</a:t>
            </a:r>
          </a:p>
        </p:txBody>
      </p:sp>
      <p:sp>
        <p:nvSpPr>
          <p:cNvPr id="18" name="TextBox 17">
            <a:extLst>
              <a:ext uri="{FF2B5EF4-FFF2-40B4-BE49-F238E27FC236}">
                <a16:creationId xmlns:a16="http://schemas.microsoft.com/office/drawing/2014/main" id="{8A211B36-4185-374E-3084-A2D0D5832D92}"/>
              </a:ext>
            </a:extLst>
          </p:cNvPr>
          <p:cNvSpPr txBox="1"/>
          <p:nvPr/>
        </p:nvSpPr>
        <p:spPr>
          <a:xfrm>
            <a:off x="5380895" y="4016580"/>
            <a:ext cx="2844800" cy="307777"/>
          </a:xfrm>
          <a:prstGeom prst="rect">
            <a:avLst/>
          </a:prstGeom>
          <a:noFill/>
        </p:spPr>
        <p:txBody>
          <a:bodyPr wrap="square" rtlCol="0">
            <a:spAutoFit/>
          </a:bodyPr>
          <a:lstStyle/>
          <a:p>
            <a:pPr algn="ctr"/>
            <a:r>
              <a:rPr lang="en-US" sz="1400" dirty="0"/>
              <a:t>TED Talks and Group Discussion</a:t>
            </a:r>
          </a:p>
        </p:txBody>
      </p:sp>
      <p:sp>
        <p:nvSpPr>
          <p:cNvPr id="20" name="TextBox 19">
            <a:extLst>
              <a:ext uri="{FF2B5EF4-FFF2-40B4-BE49-F238E27FC236}">
                <a16:creationId xmlns:a16="http://schemas.microsoft.com/office/drawing/2014/main" id="{110791BE-145F-3EBC-3C5F-AF390D582277}"/>
              </a:ext>
            </a:extLst>
          </p:cNvPr>
          <p:cNvSpPr txBox="1"/>
          <p:nvPr/>
        </p:nvSpPr>
        <p:spPr>
          <a:xfrm>
            <a:off x="5306094" y="6360446"/>
            <a:ext cx="2844800" cy="307777"/>
          </a:xfrm>
          <a:prstGeom prst="rect">
            <a:avLst/>
          </a:prstGeom>
          <a:noFill/>
        </p:spPr>
        <p:txBody>
          <a:bodyPr wrap="square" rtlCol="0">
            <a:spAutoFit/>
          </a:bodyPr>
          <a:lstStyle/>
          <a:p>
            <a:pPr algn="ctr"/>
            <a:r>
              <a:rPr lang="en-US" sz="1400" dirty="0"/>
              <a:t>Self-Care Journaling and Reflection</a:t>
            </a:r>
          </a:p>
        </p:txBody>
      </p:sp>
      <p:sp>
        <p:nvSpPr>
          <p:cNvPr id="21" name="TextBox 20">
            <a:extLst>
              <a:ext uri="{FF2B5EF4-FFF2-40B4-BE49-F238E27FC236}">
                <a16:creationId xmlns:a16="http://schemas.microsoft.com/office/drawing/2014/main" id="{C03141CC-E89C-EE9B-892B-7FFD3C3B9517}"/>
              </a:ext>
            </a:extLst>
          </p:cNvPr>
          <p:cNvSpPr txBox="1"/>
          <p:nvPr/>
        </p:nvSpPr>
        <p:spPr>
          <a:xfrm>
            <a:off x="8857117" y="6458559"/>
            <a:ext cx="2844800" cy="307777"/>
          </a:xfrm>
          <a:prstGeom prst="rect">
            <a:avLst/>
          </a:prstGeom>
          <a:noFill/>
        </p:spPr>
        <p:txBody>
          <a:bodyPr wrap="square" rtlCol="0">
            <a:spAutoFit/>
          </a:bodyPr>
          <a:lstStyle/>
          <a:p>
            <a:pPr algn="ctr"/>
            <a:r>
              <a:rPr lang="en-US" sz="1400" dirty="0"/>
              <a:t>Seasonal Crafts</a:t>
            </a:r>
          </a:p>
        </p:txBody>
      </p:sp>
      <p:sp>
        <p:nvSpPr>
          <p:cNvPr id="22" name="TextBox 21">
            <a:extLst>
              <a:ext uri="{FF2B5EF4-FFF2-40B4-BE49-F238E27FC236}">
                <a16:creationId xmlns:a16="http://schemas.microsoft.com/office/drawing/2014/main" id="{F627E9C0-5291-BB74-893B-9F3431172DA5}"/>
              </a:ext>
            </a:extLst>
          </p:cNvPr>
          <p:cNvSpPr txBox="1"/>
          <p:nvPr/>
        </p:nvSpPr>
        <p:spPr>
          <a:xfrm>
            <a:off x="8857117" y="4264042"/>
            <a:ext cx="2844800" cy="307777"/>
          </a:xfrm>
          <a:prstGeom prst="rect">
            <a:avLst/>
          </a:prstGeom>
          <a:noFill/>
        </p:spPr>
        <p:txBody>
          <a:bodyPr wrap="square" rtlCol="0">
            <a:spAutoFit/>
          </a:bodyPr>
          <a:lstStyle/>
          <a:p>
            <a:pPr algn="ctr"/>
            <a:r>
              <a:rPr lang="en-US" sz="1400" dirty="0"/>
              <a:t>Group Playlist and Memory Sharing</a:t>
            </a:r>
          </a:p>
        </p:txBody>
      </p:sp>
      <p:sp>
        <p:nvSpPr>
          <p:cNvPr id="23" name="TextBox 22">
            <a:extLst>
              <a:ext uri="{FF2B5EF4-FFF2-40B4-BE49-F238E27FC236}">
                <a16:creationId xmlns:a16="http://schemas.microsoft.com/office/drawing/2014/main" id="{886A6081-1330-9690-0BAC-951EEB76D9DB}"/>
              </a:ext>
            </a:extLst>
          </p:cNvPr>
          <p:cNvSpPr txBox="1"/>
          <p:nvPr/>
        </p:nvSpPr>
        <p:spPr>
          <a:xfrm>
            <a:off x="8893536" y="2133611"/>
            <a:ext cx="2844800" cy="307777"/>
          </a:xfrm>
          <a:prstGeom prst="rect">
            <a:avLst/>
          </a:prstGeom>
          <a:noFill/>
        </p:spPr>
        <p:txBody>
          <a:bodyPr wrap="square" rtlCol="0">
            <a:spAutoFit/>
          </a:bodyPr>
          <a:lstStyle/>
          <a:p>
            <a:pPr algn="ctr"/>
            <a:r>
              <a:rPr lang="en-US" sz="1400" dirty="0"/>
              <a:t>Group Games</a:t>
            </a:r>
          </a:p>
        </p:txBody>
      </p:sp>
    </p:spTree>
    <p:extLst>
      <p:ext uri="{BB962C8B-B14F-4D97-AF65-F5344CB8AC3E}">
        <p14:creationId xmlns:p14="http://schemas.microsoft.com/office/powerpoint/2010/main" val="77457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3EC1B8-1594-5DBE-BF16-52419A570775}"/>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5707009-9A99-2255-4A65-CD9D8B83C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FC74FEA-D886-4E6E-AC58-2A0FF4470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EA80C97-D635-93E4-0D57-9946BD7A6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0E7D-EB79-58FE-808C-720791A5A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A61E7A-BFAD-4724-B277-CC788A3179AB}"/>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800" b="1" dirty="0">
                <a:solidFill>
                  <a:srgbClr val="FFFFFF"/>
                </a:solidFill>
              </a:rPr>
              <a:t>Results: Outcome Measures</a:t>
            </a:r>
            <a:endParaRPr lang="en-US" sz="4800" b="1" kern="1200" dirty="0">
              <a:solidFill>
                <a:srgbClr val="FFFFFF"/>
              </a:solidFill>
              <a:latin typeface="+mj-lt"/>
              <a:ea typeface="+mj-ea"/>
              <a:cs typeface="+mj-cs"/>
            </a:endParaRPr>
          </a:p>
        </p:txBody>
      </p:sp>
      <p:graphicFrame>
        <p:nvGraphicFramePr>
          <p:cNvPr id="3" name="Chart 2">
            <a:extLst>
              <a:ext uri="{FF2B5EF4-FFF2-40B4-BE49-F238E27FC236}">
                <a16:creationId xmlns:a16="http://schemas.microsoft.com/office/drawing/2014/main" id="{44406384-AC24-86EA-F66B-127879801398}"/>
              </a:ext>
            </a:extLst>
          </p:cNvPr>
          <p:cNvGraphicFramePr>
            <a:graphicFrameLocks/>
          </p:cNvGraphicFramePr>
          <p:nvPr>
            <p:extLst>
              <p:ext uri="{D42A27DB-BD31-4B8C-83A1-F6EECF244321}">
                <p14:modId xmlns:p14="http://schemas.microsoft.com/office/powerpoint/2010/main" val="461230444"/>
              </p:ext>
            </p:extLst>
          </p:nvPr>
        </p:nvGraphicFramePr>
        <p:xfrm>
          <a:off x="489215" y="1748357"/>
          <a:ext cx="5415179" cy="46121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7A419294-D061-93A3-AC42-DD76C82D746E}"/>
              </a:ext>
            </a:extLst>
          </p:cNvPr>
          <p:cNvGraphicFramePr/>
          <p:nvPr>
            <p:extLst>
              <p:ext uri="{D42A27DB-BD31-4B8C-83A1-F6EECF244321}">
                <p14:modId xmlns:p14="http://schemas.microsoft.com/office/powerpoint/2010/main" val="4118514544"/>
              </p:ext>
            </p:extLst>
          </p:nvPr>
        </p:nvGraphicFramePr>
        <p:xfrm>
          <a:off x="6393608" y="1748357"/>
          <a:ext cx="5415178" cy="461216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7555B18A-0AE3-13AE-12A9-135BE55069C9}"/>
              </a:ext>
            </a:extLst>
          </p:cNvPr>
          <p:cNvSpPr txBox="1"/>
          <p:nvPr/>
        </p:nvSpPr>
        <p:spPr>
          <a:xfrm>
            <a:off x="10026315" y="6559561"/>
            <a:ext cx="2486526" cy="261610"/>
          </a:xfrm>
          <a:prstGeom prst="rect">
            <a:avLst/>
          </a:prstGeom>
          <a:noFill/>
        </p:spPr>
        <p:txBody>
          <a:bodyPr wrap="square" rtlCol="0">
            <a:spAutoFit/>
          </a:bodyPr>
          <a:lstStyle/>
          <a:p>
            <a:r>
              <a:rPr lang="en-US" sz="1100" dirty="0"/>
              <a:t>*Statistically significant difference</a:t>
            </a:r>
          </a:p>
        </p:txBody>
      </p:sp>
    </p:spTree>
    <p:extLst>
      <p:ext uri="{BB962C8B-B14F-4D97-AF65-F5344CB8AC3E}">
        <p14:creationId xmlns:p14="http://schemas.microsoft.com/office/powerpoint/2010/main" val="203670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26A963-82C9-8E42-8836-63343892E8F3}"/>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720EAE4-F046-A6F6-3F2C-39FA4780B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25B5B0F-38C7-0FE0-A479-ED2027283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4F03293-A7A3-3DCD-BBD9-0C7DCD668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F514238-FC9F-012A-F19E-F2FFBD5D2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3C61B9-C555-7C10-F344-B39388D22CE8}"/>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800" b="1" dirty="0">
                <a:solidFill>
                  <a:srgbClr val="FFFFFF"/>
                </a:solidFill>
              </a:rPr>
              <a:t>Results: Outcome Measures</a:t>
            </a:r>
            <a:endParaRPr lang="en-US" sz="4800" b="1" kern="1200" dirty="0">
              <a:solidFill>
                <a:srgbClr val="FFFFFF"/>
              </a:solidFill>
              <a:latin typeface="+mj-lt"/>
              <a:ea typeface="+mj-ea"/>
              <a:cs typeface="+mj-cs"/>
            </a:endParaRPr>
          </a:p>
        </p:txBody>
      </p:sp>
      <p:graphicFrame>
        <p:nvGraphicFramePr>
          <p:cNvPr id="4" name="Chart 3">
            <a:extLst>
              <a:ext uri="{FF2B5EF4-FFF2-40B4-BE49-F238E27FC236}">
                <a16:creationId xmlns:a16="http://schemas.microsoft.com/office/drawing/2014/main" id="{C0C1B145-EA86-A311-6C03-4FE6454F6E18}"/>
              </a:ext>
            </a:extLst>
          </p:cNvPr>
          <p:cNvGraphicFramePr/>
          <p:nvPr>
            <p:extLst>
              <p:ext uri="{D42A27DB-BD31-4B8C-83A1-F6EECF244321}">
                <p14:modId xmlns:p14="http://schemas.microsoft.com/office/powerpoint/2010/main" val="1161949679"/>
              </p:ext>
            </p:extLst>
          </p:nvPr>
        </p:nvGraphicFramePr>
        <p:xfrm>
          <a:off x="357344" y="1764398"/>
          <a:ext cx="5441048" cy="45843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C99FFB98-14F6-B5E1-A6FE-CF30E3FEC3CB}"/>
              </a:ext>
            </a:extLst>
          </p:cNvPr>
          <p:cNvGraphicFramePr/>
          <p:nvPr>
            <p:extLst>
              <p:ext uri="{D42A27DB-BD31-4B8C-83A1-F6EECF244321}">
                <p14:modId xmlns:p14="http://schemas.microsoft.com/office/powerpoint/2010/main" val="4230947741"/>
              </p:ext>
            </p:extLst>
          </p:nvPr>
        </p:nvGraphicFramePr>
        <p:xfrm>
          <a:off x="6393608" y="1764398"/>
          <a:ext cx="5441048" cy="458431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A06D104A-B788-A330-01BA-806EE6928A82}"/>
              </a:ext>
            </a:extLst>
          </p:cNvPr>
          <p:cNvSpPr txBox="1"/>
          <p:nvPr/>
        </p:nvSpPr>
        <p:spPr>
          <a:xfrm>
            <a:off x="10026315" y="6559561"/>
            <a:ext cx="2486526" cy="261610"/>
          </a:xfrm>
          <a:prstGeom prst="rect">
            <a:avLst/>
          </a:prstGeom>
          <a:noFill/>
        </p:spPr>
        <p:txBody>
          <a:bodyPr wrap="square" rtlCol="0">
            <a:spAutoFit/>
          </a:bodyPr>
          <a:lstStyle/>
          <a:p>
            <a:r>
              <a:rPr lang="en-US" sz="1100" dirty="0"/>
              <a:t>*Statistically significant difference</a:t>
            </a:r>
          </a:p>
        </p:txBody>
      </p:sp>
    </p:spTree>
    <p:extLst>
      <p:ext uri="{BB962C8B-B14F-4D97-AF65-F5344CB8AC3E}">
        <p14:creationId xmlns:p14="http://schemas.microsoft.com/office/powerpoint/2010/main" val="285731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9DA67E5DB04345AE92936A7C1FC95D" ma:contentTypeVersion="20" ma:contentTypeDescription="Create a new document." ma:contentTypeScope="" ma:versionID="b9481a0b3e6c73b6d356e0f742b9dbdb">
  <xsd:schema xmlns:xsd="http://www.w3.org/2001/XMLSchema" xmlns:xs="http://www.w3.org/2001/XMLSchema" xmlns:p="http://schemas.microsoft.com/office/2006/metadata/properties" xmlns:ns1="http://schemas.microsoft.com/sharepoint/v3" xmlns:ns2="d2bf0e0c-3d5c-4d4c-9f68-0e53574581be" xmlns:ns3="a9ad7dbe-b4d2-4d8d-8c65-81f402226c4f" targetNamespace="http://schemas.microsoft.com/office/2006/metadata/properties" ma:root="true" ma:fieldsID="9d66f370a6c7f913d98789f809a4d425" ns1:_="" ns2:_="" ns3:_="">
    <xsd:import namespace="http://schemas.microsoft.com/sharepoint/v3"/>
    <xsd:import namespace="d2bf0e0c-3d5c-4d4c-9f68-0e53574581be"/>
    <xsd:import namespace="a9ad7dbe-b4d2-4d8d-8c65-81f402226c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f0e0c-3d5c-4d4c-9f68-0e53574581b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69fa22c-ca71-413e-97dc-f9b9170a47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ad7dbe-b4d2-4d8d-8c65-81f402226c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39aa93a-7df6-454b-bb3f-94cf2bf617d1}" ma:internalName="TaxCatchAll" ma:showField="CatchAllData" ma:web="a9ad7dbe-b4d2-4d8d-8c65-81f402226c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7F841A-6704-47EC-A472-96CDE7613A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bf0e0c-3d5c-4d4c-9f68-0e53574581be"/>
    <ds:schemaRef ds:uri="a9ad7dbe-b4d2-4d8d-8c65-81f402226c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986348-A9D9-49A1-A3D4-77240D4014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911</TotalTime>
  <Words>1015</Words>
  <Application>Microsoft Macintosh PowerPoint</Application>
  <PresentationFormat>Widescreen</PresentationFormat>
  <Paragraphs>118</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Calibri</vt:lpstr>
      <vt:lpstr>Calibri Light</vt:lpstr>
      <vt:lpstr>Office Theme</vt:lpstr>
      <vt:lpstr>Impact of a Continued Care Social Support Group on Depression and Loneliness</vt:lpstr>
      <vt:lpstr>Overview</vt:lpstr>
      <vt:lpstr>Background</vt:lpstr>
      <vt:lpstr>PowerPoint Presentation</vt:lpstr>
      <vt:lpstr>Circle of Friends (CoF)</vt:lpstr>
      <vt:lpstr>Outcome Measures</vt:lpstr>
      <vt:lpstr>Activities</vt:lpstr>
      <vt:lpstr>Results: Outcome Measures</vt:lpstr>
      <vt:lpstr>Results: Outcome Measures</vt:lpstr>
      <vt:lpstr>Results: Feedback Survey</vt:lpstr>
      <vt:lpstr>Results: Feedback Survey</vt:lpstr>
      <vt:lpstr>Impact of Circle of Friends</vt:lpstr>
      <vt:lpstr>Implications for Occupational Therapy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Murphy, Jessica</dc:creator>
  <cp:lastModifiedBy>Andrews, Maddie</cp:lastModifiedBy>
  <cp:revision>12</cp:revision>
  <dcterms:created xsi:type="dcterms:W3CDTF">2024-03-13T22:14:54Z</dcterms:created>
  <dcterms:modified xsi:type="dcterms:W3CDTF">2025-12-01T20:02:33Z</dcterms:modified>
</cp:coreProperties>
</file>